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line: we are going to name what we just did and connect it to the monopoly graph for Exam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across: splitting the market raised both output and profit, then resale broke it. Hold the theory names for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the discrete game to the continuous graph. Name deadweight loss here for the first time. Link: kerrlyu.github.io/econ2103-monopoly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price discrimination. We did third degree (by group). First degree is each person's max, second degree is by quantity. Everyday examples on the panel.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two requirements, the policy tools, and the exam read-off. Point back to the simulator.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01168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Price Is Yours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749808" y="315468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C28A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game just showed us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749808" y="38862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5E2"/>
                </a:solidFill>
              </a:rPr>
              <a:t>Monopoly, price discrimination, and why resale matters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77240" y="4663440"/>
            <a:ext cx="2011680" cy="109728"/>
          </a:xfrm>
          <a:prstGeom prst="rect">
            <a:avLst/>
          </a:prstGeom>
          <a:solidFill>
            <a:srgbClr val="C28A1E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stages, side by side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3657600" cy="4663440"/>
          </a:xfrm>
          <a:prstGeom prst="roundRect">
            <a:avLst>
              <a:gd name="adj" fmla="val 2500"/>
            </a:avLst>
          </a:prstGeom>
          <a:solidFill>
            <a:srgbClr val="EEF2F6"/>
          </a:solidFill>
          <a:ln w="19050">
            <a:solidFill>
              <a:srgbClr val="9E3B2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28016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9E3B2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32588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Stage 1: one price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94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94B"/>
                </a:solidFill>
              </a:rPr>
              <a:t>Best price 8 dollars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6974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E3B2F"/>
                </a:solidFill>
              </a:rPr>
              <a:t>3 doses, profit 18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291840"/>
            <a:ext cx="31546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1F252B"/>
                </a:solidFill>
              </a:rPr>
              <a:t>The uninsured group is shut out, even though they would pay above cost. That wasted value is the loss.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270248" y="1280160"/>
            <a:ext cx="3657600" cy="4663440"/>
          </a:xfrm>
          <a:prstGeom prst="roundRect">
            <a:avLst>
              <a:gd name="adj" fmla="val 2500"/>
            </a:avLst>
          </a:prstGeom>
          <a:solidFill>
            <a:srgbClr val="EEF2F6"/>
          </a:solidFill>
          <a:ln w="19050">
            <a:solidFill>
              <a:srgbClr val="2C6E4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0248" y="128016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2C6E4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270248" y="132588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Stage 2: two prices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544568" y="2194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94B"/>
                </a:solidFill>
              </a:rPr>
              <a:t>Insured 8, uninsured 4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44568" y="26974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6E49"/>
                </a:solidFill>
              </a:rPr>
              <a:t>6 doses, profit 24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44568" y="3291840"/>
            <a:ext cx="31546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1F252B"/>
                </a:solidFill>
              </a:rPr>
              <a:t>Everyone gets served and the firm earns more. The people a single price left behind are now reached.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083296" y="1280160"/>
            <a:ext cx="3657600" cy="4663440"/>
          </a:xfrm>
          <a:prstGeom prst="roundRect">
            <a:avLst>
              <a:gd name="adj" fmla="val 2500"/>
            </a:avLst>
          </a:prstGeom>
          <a:solidFill>
            <a:srgbClr val="EEF2F6"/>
          </a:solidFill>
          <a:ln w="19050">
            <a:solidFill>
              <a:srgbClr val="C28A1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83296" y="1280160"/>
            <a:ext cx="3657600" cy="731520"/>
          </a:xfrm>
          <a:prstGeom prst="roundRect">
            <a:avLst>
              <a:gd name="adj" fmla="val 12500"/>
            </a:avLst>
          </a:prstGeom>
          <a:solidFill>
            <a:srgbClr val="C28A1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083296" y="132588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Stage 3: resale on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357616" y="2194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94B"/>
                </a:solidFill>
              </a:rPr>
              <a:t>Two prices collapse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357616" y="26974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28A1E"/>
                </a:solidFill>
              </a:rPr>
              <a:t>Profit back toward 18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3291840"/>
            <a:ext cx="31546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1F252B"/>
                </a:solidFill>
              </a:rPr>
              <a:t>Uninsured buyers resell to insured buyers. The firm cannot hold two prices once resale is possible.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ECON 2103  .  Price Discrimination Game  .  Debrief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Stage 1 wasted value: deadweight loss</a:t>
            </a:r>
            <a:endParaRPr lang="en-US" sz="2800" dirty="0"/>
          </a:p>
        </p:txBody>
      </p:sp>
      <p:pic>
        <p:nvPicPr>
          <p:cNvPr id="3" name="Image 0" descr="/tmp/claude-0/-home-claude/d46fede8-7575-557e-a5f1-502f21a47461/scratchpad/pdgame/img/game_stepdeman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371600"/>
            <a:ext cx="6858000" cy="4434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223760" y="1618488"/>
            <a:ext cx="128016" cy="128016"/>
          </a:xfrm>
          <a:prstGeom prst="ellipse">
            <a:avLst/>
          </a:prstGeom>
          <a:solidFill>
            <a:srgbClr val="C28A1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498080" y="1554480"/>
            <a:ext cx="4297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F252B"/>
                </a:solidFill>
              </a:rPr>
              <a:t>This is the game drawn as a graph. The six cards, sorted top to bottom, are the demand. The flat line is the 2 dollar cost per dose.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7223760" y="2761488"/>
            <a:ext cx="128016" cy="128016"/>
          </a:xfrm>
          <a:prstGeom prst="ellipse">
            <a:avLst/>
          </a:prstGeom>
          <a:solidFill>
            <a:srgbClr val="C28A1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498080" y="2697480"/>
            <a:ext cx="4297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F252B"/>
                </a:solidFill>
              </a:rPr>
              <a:t>At the single price of 8, only the three insured units sell. The three uninsured units sit above cost but go unserved.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7223760" y="3904488"/>
            <a:ext cx="128016" cy="128016"/>
          </a:xfrm>
          <a:prstGeom prst="ellipse">
            <a:avLst/>
          </a:prstGeom>
          <a:solidFill>
            <a:srgbClr val="C28A1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498080" y="3840480"/>
            <a:ext cx="4297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9E3B2F"/>
                </a:solidFill>
              </a:rPr>
              <a:t>That shaded block is the deadweight loss: 9 dollars of value that never happened.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223760" y="5047488"/>
            <a:ext cx="128016" cy="128016"/>
          </a:xfrm>
          <a:prstGeom prst="ellipse">
            <a:avLst/>
          </a:prstGeom>
          <a:solidFill>
            <a:srgbClr val="C28A1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498080" y="4983480"/>
            <a:ext cx="42976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5B6B7B"/>
                </a:solidFill>
              </a:rPr>
              <a:t>The live simulator shows the smooth version of the same picture, where the cost curve slopes up. Open it to show the triangle move.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ECON 2103  .  Price Discrimination Game  .  Debrief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CEO did: price discrimination</a:t>
            </a:r>
            <a:endParaRPr lang="en-US" sz="2800" dirty="0"/>
          </a:p>
        </p:txBody>
      </p:sp>
      <p:pic>
        <p:nvPicPr>
          <p:cNvPr id="3" name="Image 0" descr="/tmp/claude-0/-home-claude/d46fede8-7575-557e-a5f1-502f21a47461/scratchpad/exam2/img/info_pricediscrim_typ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234440"/>
            <a:ext cx="9692640" cy="42062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4400" y="562356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13294B"/>
                </a:solidFill>
              </a:rPr>
              <a:t>We played the third kind: charge different groups different prices. Uninsured patients and insured patients paid different amounts for the very same drug.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ECON 2103  .  Price Discrimination Game  .  Debrief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43000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329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makes it work, and the exam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5394960" cy="1737360"/>
          </a:xfrm>
          <a:prstGeom prst="roundRect">
            <a:avLst>
              <a:gd name="adj" fmla="val 4211"/>
            </a:avLst>
          </a:prstGeom>
          <a:solidFill>
            <a:srgbClr val="1C3A66"/>
          </a:solidFill>
          <a:ln w="15240">
            <a:solidFill>
              <a:srgbClr val="C28A1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8A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Tell the groups apart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E6ECF3"/>
                </a:solidFill>
              </a:rPr>
              <a:t>The firm must identify who values it more: student or senior ID, location, insured versus uninsured.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17920" y="1234440"/>
            <a:ext cx="5394960" cy="1737360"/>
          </a:xfrm>
          <a:prstGeom prst="roundRect">
            <a:avLst>
              <a:gd name="adj" fmla="val 4211"/>
            </a:avLst>
          </a:prstGeom>
          <a:solidFill>
            <a:srgbClr val="1C3A66"/>
          </a:solidFill>
          <a:ln w="15240">
            <a:solidFill>
              <a:srgbClr val="C28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92240" y="141732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8A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Stop resale (no arbitrage)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92240" y="196596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E6ECF3"/>
                </a:solidFill>
              </a:rPr>
              <a:t>If buyers can resell to each other, the two prices collapse. Round 3 showed exactly this.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2918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When one firm has too much power, the policy tools are antitrust and price regulation.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7490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5E2"/>
                </a:solidFill>
              </a:rPr>
              <a:t>Real cases: EpiPen, airline fares, student and senior discounts, cross border drug pricing.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4526280"/>
            <a:ext cx="11064240" cy="1600200"/>
          </a:xfrm>
          <a:prstGeom prst="roundRect">
            <a:avLst>
              <a:gd name="adj" fmla="val 4571"/>
            </a:avLst>
          </a:prstGeom>
          <a:solidFill>
            <a:srgbClr val="FBF3D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46634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Exam 2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5074920"/>
            <a:ext cx="10515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1F252B"/>
                </a:solidFill>
              </a:rPr>
              <a:t>You can read all of this off the monopoly graph: find the monopoly quantity and price where MR equals MC, shade the deadweight loss triangle up to demand, and name the three kinds of price discrimination.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4465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ECON 2103  .  Price Discrimination Game  .  Debrief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0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B"/>
                </a:solidFill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2026-10-27T15:53:43Z</dcterms:created>
  <dcterms:modified xsi:type="dcterms:W3CDTF">2026-10-27T15:53:43Z</dcterms:modified>
</cp:coreProperties>
</file>