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12188825" cy="6858000"/>
  <p:notesSz cx="6858000" cy="121888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0913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1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146304" cy="457200"/>
          </a:xfrm>
          <a:prstGeom prst="rect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3" name="Text 1"/>
          <p:cNvSpPr txBox="1"/>
          <p:nvPr/>
        </p:nvSpPr>
        <p:spPr>
          <a:xfrm>
            <a:off x="777240" y="38404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Econ Glider Factory — The Game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786384" y="950976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table is a paper-airplane factory. 3 factories, 5 people each.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1417320"/>
            <a:ext cx="5394960" cy="4892040"/>
          </a:xfrm>
          <a:prstGeom prst="roundRect">
            <a:avLst>
              <a:gd name="adj" fmla="val 1682"/>
            </a:avLst>
          </a:prstGeom>
          <a:solidFill>
            <a:srgbClr val="FFFFFF"/>
          </a:solidFill>
          <a:ln w="12700">
            <a:solidFill>
              <a:srgbClr val="E4DCC4"/>
            </a:solidFill>
            <a:prstDash val="solid"/>
          </a:ln>
          <a:effectLst>
            <a:outerShdw blurRad="88900" dist="38100" dir="5400000" algn="bl" rotWithShape="0">
              <a:srgbClr val="BBBBBB">
                <a:alpha val="35000"/>
              </a:srgbClr>
            </a:outerShdw>
          </a:effectLst>
        </p:spPr>
        <p:txBody>
          <a:bodyPr/>
          <a:lstStyle/>
          <a:p>
            <a:endParaRPr lang="en-CN"/>
          </a:p>
        </p:txBody>
      </p:sp>
      <p:sp>
        <p:nvSpPr>
          <p:cNvPr id="6" name="Text 4"/>
          <p:cNvSpPr txBox="1"/>
          <p:nvPr/>
        </p:nvSpPr>
        <p:spPr>
          <a:xfrm>
            <a:off x="822960" y="164592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Setup &amp; roles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066544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222222"/>
                </a:solidFill>
              </a:rPr>
              <a:t>Your table = one factory. </a:t>
            </a:r>
            <a:r>
              <a:rPr lang="en-US" sz="1500" b="1" dirty="0">
                <a:solidFill>
                  <a:srgbClr val="222222"/>
                </a:solidFill>
              </a:rPr>
              <a:t>Fixed capital never changes:</a:t>
            </a:r>
            <a:r>
              <a:rPr lang="en-US" sz="1500" dirty="0">
                <a:solidFill>
                  <a:srgbClr val="222222"/>
                </a:solidFill>
              </a:rPr>
              <a:t> one workbench, one marker, one test lane. Paper is free.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2926080"/>
            <a:ext cx="4754880" cy="1371600"/>
          </a:xfrm>
          <a:prstGeom prst="roundRect">
            <a:avLst>
              <a:gd name="adj" fmla="val 4667"/>
            </a:avLst>
          </a:prstGeom>
          <a:solidFill>
            <a:srgbClr val="FDF6E3"/>
          </a:solidFill>
          <a:ln w="12700">
            <a:solidFill>
              <a:srgbClr val="EAD9A8"/>
            </a:solidFill>
            <a:prstDash val="solid"/>
          </a:ln>
        </p:spPr>
        <p:txBody>
          <a:bodyPr/>
          <a:lstStyle/>
          <a:p>
            <a:endParaRPr lang="en-CN"/>
          </a:p>
        </p:txBody>
      </p:sp>
      <p:sp>
        <p:nvSpPr>
          <p:cNvPr id="9" name="Text 7"/>
          <p:cNvSpPr txBox="1"/>
          <p:nvPr/>
        </p:nvSpPr>
        <p:spPr>
          <a:xfrm>
            <a:off x="1005840" y="3044952"/>
            <a:ext cx="438912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002D62"/>
                </a:solidFill>
              </a:rPr>
              <a:t>One scorekeeper + folders.  </a:t>
            </a:r>
            <a:r>
              <a:rPr lang="en-US" sz="1400" dirty="0">
                <a:solidFill>
                  <a:srgbClr val="222222"/>
                </a:solidFill>
              </a:rPr>
              <a:t>After each round the scorekeeper counts the planes that passed the line and fills the table. In the final round the scorekeeper folds too.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22960" y="4480560"/>
            <a:ext cx="4754880" cy="1188720"/>
          </a:xfrm>
          <a:prstGeom prst="roundRect">
            <a:avLst>
              <a:gd name="adj" fmla="val 5385"/>
            </a:avLst>
          </a:prstGeom>
          <a:solidFill>
            <a:srgbClr val="F4F7FC"/>
          </a:solidFill>
          <a:ln w="12700">
            <a:solidFill>
              <a:srgbClr val="D7E0EE"/>
            </a:solidFill>
            <a:prstDash val="solid"/>
          </a:ln>
        </p:spPr>
        <p:txBody>
          <a:bodyPr/>
          <a:lstStyle/>
          <a:p>
            <a:endParaRPr lang="en-CN"/>
          </a:p>
        </p:txBody>
      </p:sp>
      <p:sp>
        <p:nvSpPr>
          <p:cNvPr id="11" name="Text 9"/>
          <p:cNvSpPr txBox="1"/>
          <p:nvPr/>
        </p:nvSpPr>
        <p:spPr>
          <a:xfrm>
            <a:off x="1005840" y="4617720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b="1" dirty="0">
                <a:solidFill>
                  <a:srgbClr val="002D62"/>
                </a:solidFill>
              </a:rPr>
              <a:t>Each round = 2 minutes.
</a:t>
            </a:r>
            <a:r>
              <a:rPr lang="en-US" sz="1500" dirty="0">
                <a:solidFill>
                  <a:srgbClr val="222222"/>
                </a:solidFill>
              </a:rPr>
              <a:t>Add one folder each round:  1 → 2 → 3 → 4 → 5.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263640" y="1417320"/>
            <a:ext cx="5394960" cy="4892040"/>
          </a:xfrm>
          <a:prstGeom prst="roundRect">
            <a:avLst>
              <a:gd name="adj" fmla="val 1682"/>
            </a:avLst>
          </a:prstGeom>
          <a:solidFill>
            <a:srgbClr val="FFFFFF"/>
          </a:solidFill>
          <a:ln w="12700">
            <a:solidFill>
              <a:srgbClr val="E4DCC4"/>
            </a:solidFill>
            <a:prstDash val="solid"/>
          </a:ln>
          <a:effectLst>
            <a:outerShdw blurRad="88900" dist="38100" dir="5400000" algn="bl" rotWithShape="0">
              <a:srgbClr val="BBBBBB">
                <a:alpha val="35000"/>
              </a:srgbClr>
            </a:outerShdw>
          </a:effectLst>
        </p:spPr>
        <p:txBody>
          <a:bodyPr/>
          <a:lstStyle/>
          <a:p>
            <a:endParaRPr lang="en-CN"/>
          </a:p>
        </p:txBody>
      </p:sp>
      <p:sp>
        <p:nvSpPr>
          <p:cNvPr id="13" name="Text 11"/>
          <p:cNvSpPr txBox="1"/>
          <p:nvPr/>
        </p:nvSpPr>
        <p:spPr>
          <a:xfrm>
            <a:off x="6583680" y="164592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Rules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583680" y="2148840"/>
            <a:ext cx="48006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2000"/>
              </a:lnSpc>
              <a:spcAft>
                <a:spcPts val="1400"/>
              </a:spcAft>
              <a:buSzPct val="100000"/>
              <a:buChar char="–"/>
            </a:pPr>
            <a:r>
              <a:rPr lang="en-US" sz="1600" dirty="0">
                <a:solidFill>
                  <a:srgbClr val="222222"/>
                </a:solidFill>
              </a:rPr>
              <a:t>Fold only on the workbench, using the folding card.</a:t>
            </a:r>
            <a:endParaRPr lang="en-US" sz="1600" dirty="0"/>
          </a:p>
          <a:p>
            <a:pPr marL="342900" indent="-342900">
              <a:lnSpc>
                <a:spcPct val="112000"/>
              </a:lnSpc>
              <a:spcAft>
                <a:spcPts val="1400"/>
              </a:spcAft>
              <a:buSzPct val="100000"/>
              <a:buChar char="–"/>
            </a:pPr>
            <a:r>
              <a:rPr lang="en-US" sz="1600" dirty="0">
                <a:solidFill>
                  <a:srgbClr val="222222"/>
                </a:solidFill>
              </a:rPr>
              <a:t>Sign every plane “Econ Glider” with the one marker.</a:t>
            </a:r>
            <a:endParaRPr lang="en-US" sz="1600" dirty="0"/>
          </a:p>
          <a:p>
            <a:pPr marL="342900" indent="-342900">
              <a:lnSpc>
                <a:spcPct val="112000"/>
              </a:lnSpc>
              <a:spcAft>
                <a:spcPts val="1400"/>
              </a:spcAft>
              <a:buSzPct val="100000"/>
              <a:buChar char="–"/>
            </a:pPr>
            <a:r>
              <a:rPr lang="en-US" sz="1600" dirty="0">
                <a:solidFill>
                  <a:srgbClr val="222222"/>
                </a:solidFill>
              </a:rPr>
              <a:t>A plane counts only if it flies PAST the test line.</a:t>
            </a:r>
            <a:endParaRPr lang="en-US" sz="1600" dirty="0"/>
          </a:p>
          <a:p>
            <a:pPr marL="342900" indent="-342900">
              <a:lnSpc>
                <a:spcPct val="112000"/>
              </a:lnSpc>
              <a:spcAft>
                <a:spcPts val="1400"/>
              </a:spcAft>
              <a:buSzPct val="100000"/>
              <a:buChar char="–"/>
            </a:pPr>
            <a:r>
              <a:rPr lang="en-US" sz="1600" dirty="0">
                <a:solidFill>
                  <a:srgbClr val="222222"/>
                </a:solidFill>
              </a:rPr>
              <a:t>At the end of the round, count the good planes — that is your output.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1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146304" cy="457200"/>
          </a:xfrm>
          <a:prstGeom prst="rect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3" name="Text 1"/>
          <p:cNvSpPr txBox="1"/>
          <p:nvPr/>
        </p:nvSpPr>
        <p:spPr>
          <a:xfrm>
            <a:off x="777240" y="38404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Win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786384" y="950976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prize goes to the cheapest factory — not the biggest.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1737360" y="1645920"/>
            <a:ext cx="8714232" cy="41148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4DCC4"/>
            </a:solidFill>
            <a:prstDash val="solid"/>
          </a:ln>
          <a:effectLst>
            <a:outerShdw blurRad="88900" dist="38100" dir="5400000" algn="bl" rotWithShape="0">
              <a:srgbClr val="BBBBBB">
                <a:alpha val="35000"/>
              </a:srgbClr>
            </a:outerShdw>
          </a:effectLst>
        </p:spPr>
        <p:txBody>
          <a:bodyPr/>
          <a:lstStyle/>
          <a:p>
            <a:endParaRPr lang="en-CN"/>
          </a:p>
        </p:txBody>
      </p:sp>
      <p:sp>
        <p:nvSpPr>
          <p:cNvPr id="6" name="Text 4"/>
          <p:cNvSpPr txBox="1"/>
          <p:nvPr/>
        </p:nvSpPr>
        <p:spPr>
          <a:xfrm>
            <a:off x="2194560" y="2103120"/>
            <a:ext cx="77998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100" dirty="0">
                <a:solidFill>
                  <a:srgbClr val="222222"/>
                </a:solidFill>
              </a:rPr>
              <a:t>The winning factory has the </a:t>
            </a:r>
            <a:r>
              <a:rPr lang="en-US" sz="2100" b="1" dirty="0">
                <a:solidFill>
                  <a:srgbClr val="002D62"/>
                </a:solidFill>
              </a:rPr>
              <a:t>lowest average cost</a:t>
            </a:r>
            <a:r>
              <a:rPr lang="en-US" sz="2100" dirty="0">
                <a:solidFill>
                  <a:srgbClr val="222222"/>
                </a:solidFill>
              </a:rPr>
              <a:t> — the lowest cost per plane in any single round (that round is its efficient scale).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2697480" y="3200400"/>
            <a:ext cx="6793992" cy="1371600"/>
          </a:xfrm>
          <a:prstGeom prst="roundRect">
            <a:avLst>
              <a:gd name="adj" fmla="val 6667"/>
            </a:avLst>
          </a:prstGeom>
          <a:solidFill>
            <a:srgbClr val="FDF6E3"/>
          </a:solidFill>
          <a:ln w="19050">
            <a:solidFill>
              <a:srgbClr val="EAD9A8"/>
            </a:solidFill>
            <a:prstDash val="solid"/>
          </a:ln>
        </p:spPr>
        <p:txBody>
          <a:bodyPr/>
          <a:lstStyle/>
          <a:p>
            <a:endParaRPr lang="en-CN"/>
          </a:p>
        </p:txBody>
      </p:sp>
      <p:sp>
        <p:nvSpPr>
          <p:cNvPr id="8" name="Text 6"/>
          <p:cNvSpPr txBox="1"/>
          <p:nvPr/>
        </p:nvSpPr>
        <p:spPr>
          <a:xfrm>
            <a:off x="2926080" y="3291840"/>
            <a:ext cx="63367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222222"/>
                </a:solidFill>
              </a:rPr>
              <a:t>Making the MOST planes does not win — making the CHEAPEST plane does.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2194560" y="4892040"/>
            <a:ext cx="7799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6B6B6B"/>
                </a:solidFill>
              </a:rPr>
              <a:t>Prize: your call — candy, a bonus point, or bragging rights.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1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146304" cy="457200"/>
          </a:xfrm>
          <a:prstGeom prst="rect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3" name="Text 1"/>
          <p:cNvSpPr txBox="1"/>
          <p:nvPr/>
        </p:nvSpPr>
        <p:spPr>
          <a:xfrm>
            <a:off x="777240" y="38404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Your Cost Table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786384" y="950976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cost is just two things added up — rent plus wages.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1417320"/>
            <a:ext cx="5669280" cy="4892040"/>
          </a:xfrm>
          <a:prstGeom prst="roundRect">
            <a:avLst>
              <a:gd name="adj" fmla="val 1682"/>
            </a:avLst>
          </a:prstGeom>
          <a:solidFill>
            <a:srgbClr val="FFFFFF"/>
          </a:solidFill>
          <a:ln w="12700">
            <a:solidFill>
              <a:srgbClr val="E4DCC4"/>
            </a:solidFill>
            <a:prstDash val="solid"/>
          </a:ln>
          <a:effectLst>
            <a:outerShdw blurRad="88900" dist="38100" dir="5400000" algn="bl" rotWithShape="0">
              <a:srgbClr val="BBBBBB">
                <a:alpha val="35000"/>
              </a:srgbClr>
            </a:outerShdw>
          </a:effectLst>
        </p:spPr>
        <p:txBody>
          <a:bodyPr/>
          <a:lstStyle/>
          <a:p>
            <a:endParaRPr lang="en-CN"/>
          </a:p>
        </p:txBody>
      </p:sp>
      <p:sp>
        <p:nvSpPr>
          <p:cNvPr id="6" name="Text 4"/>
          <p:cNvSpPr txBox="1"/>
          <p:nvPr/>
        </p:nvSpPr>
        <p:spPr>
          <a:xfrm>
            <a:off x="822960" y="164592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pieces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148840"/>
            <a:ext cx="51206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8000"/>
              </a:lnSpc>
              <a:spcAft>
                <a:spcPts val="500"/>
              </a:spcAft>
              <a:buSzPct val="100000"/>
              <a:buChar char="–"/>
            </a:pPr>
            <a:r>
              <a:rPr lang="en-US" sz="1500" b="1" dirty="0">
                <a:solidFill>
                  <a:srgbClr val="002D62"/>
                </a:solidFill>
              </a:rPr>
              <a:t>Fixed cost (rent) = $50 every round</a:t>
            </a:r>
            <a:endParaRPr lang="en-US" sz="1500" dirty="0"/>
          </a:p>
          <a:p>
            <a:pPr marL="0" indent="0">
              <a:lnSpc>
                <a:spcPct val="108000"/>
              </a:lnSpc>
              <a:spcAft>
                <a:spcPts val="500"/>
              </a:spcAft>
              <a:buNone/>
            </a:pPr>
            <a:r>
              <a:rPr lang="en-US" sz="1500" dirty="0">
                <a:solidFill>
                  <a:srgbClr val="222222"/>
                </a:solidFill>
              </a:rPr>
              <a:t>— the workbench/marker/lane; never changes.</a:t>
            </a:r>
            <a:endParaRPr lang="en-US" sz="1500" dirty="0"/>
          </a:p>
          <a:p>
            <a:pPr marL="342900" indent="-342900">
              <a:lnSpc>
                <a:spcPct val="108000"/>
              </a:lnSpc>
              <a:spcAft>
                <a:spcPts val="500"/>
              </a:spcAft>
              <a:buSzPct val="100000"/>
              <a:buChar char="–"/>
            </a:pPr>
            <a:r>
              <a:rPr lang="en-US" sz="1500" b="1" dirty="0">
                <a:solidFill>
                  <a:srgbClr val="002D62"/>
                </a:solidFill>
              </a:rPr>
              <a:t>Wages = $20 × number of workers</a:t>
            </a:r>
            <a:endParaRPr lang="en-US" sz="1500" dirty="0"/>
          </a:p>
          <a:p>
            <a:pPr marL="0" indent="0">
              <a:lnSpc>
                <a:spcPct val="108000"/>
              </a:lnSpc>
              <a:spcAft>
                <a:spcPts val="500"/>
              </a:spcAft>
              <a:buNone/>
            </a:pPr>
            <a:r>
              <a:rPr lang="en-US" sz="1500" dirty="0">
                <a:solidFill>
                  <a:srgbClr val="222222"/>
                </a:solidFill>
              </a:rPr>
              <a:t>— the only variable cost; grows as you add people.</a:t>
            </a:r>
            <a:endParaRPr lang="en-US" sz="1500" dirty="0"/>
          </a:p>
          <a:p>
            <a:pPr marL="342900" indent="-342900">
              <a:lnSpc>
                <a:spcPct val="108000"/>
              </a:lnSpc>
              <a:spcAft>
                <a:spcPts val="500"/>
              </a:spcAft>
              <a:buSzPct val="100000"/>
              <a:buChar char="–"/>
            </a:pPr>
            <a:r>
              <a:rPr lang="en-US" sz="1500" b="1" dirty="0">
                <a:solidFill>
                  <a:srgbClr val="002D62"/>
                </a:solidFill>
              </a:rPr>
              <a:t>Paper is free.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4617720"/>
            <a:ext cx="5029200" cy="1463040"/>
          </a:xfrm>
          <a:prstGeom prst="roundRect">
            <a:avLst>
              <a:gd name="adj" fmla="val 4375"/>
            </a:avLst>
          </a:prstGeom>
          <a:solidFill>
            <a:srgbClr val="FDF6E3"/>
          </a:solidFill>
          <a:ln w="12700">
            <a:solidFill>
              <a:srgbClr val="EAD9A8"/>
            </a:solidFill>
            <a:prstDash val="solid"/>
          </a:ln>
        </p:spPr>
        <p:txBody>
          <a:bodyPr/>
          <a:lstStyle/>
          <a:p>
            <a:endParaRPr lang="en-CN"/>
          </a:p>
        </p:txBody>
      </p:sp>
      <p:sp>
        <p:nvSpPr>
          <p:cNvPr id="9" name="Text 7"/>
          <p:cNvSpPr txBox="1"/>
          <p:nvPr/>
        </p:nvSpPr>
        <p:spPr>
          <a:xfrm>
            <a:off x="1005840" y="4754880"/>
            <a:ext cx="4663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50" b="1" dirty="0">
                <a:solidFill>
                  <a:srgbClr val="222222"/>
                </a:solidFill>
              </a:rPr>
              <a:t>Total Cost = Rent + Wages
</a:t>
            </a:r>
            <a:r>
              <a:rPr lang="en-US" sz="1450" dirty="0">
                <a:solidFill>
                  <a:srgbClr val="222222"/>
                </a:solidFill>
              </a:rPr>
              <a:t>ATC (cost per plane) = Total Cost ÷ Planes
MC = change in Total Cost ÷ change in Planes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46520" y="1417320"/>
            <a:ext cx="5212080" cy="4892040"/>
          </a:xfrm>
          <a:prstGeom prst="roundRect">
            <a:avLst>
              <a:gd name="adj" fmla="val 1682"/>
            </a:avLst>
          </a:prstGeom>
          <a:solidFill>
            <a:srgbClr val="FFFFFF"/>
          </a:solidFill>
          <a:ln w="12700">
            <a:solidFill>
              <a:srgbClr val="E4DCC4"/>
            </a:solidFill>
            <a:prstDash val="solid"/>
          </a:ln>
          <a:effectLst>
            <a:outerShdw blurRad="88900" dist="38100" dir="5400000" algn="bl" rotWithShape="0">
              <a:srgbClr val="BBBBBB">
                <a:alpha val="35000"/>
              </a:srgbClr>
            </a:outerShdw>
          </a:effectLst>
        </p:spPr>
        <p:txBody>
          <a:bodyPr/>
          <a:lstStyle/>
          <a:p>
            <a:endParaRPr lang="en-CN"/>
          </a:p>
        </p:txBody>
      </p:sp>
      <p:sp>
        <p:nvSpPr>
          <p:cNvPr id="11" name="Text 9"/>
          <p:cNvSpPr txBox="1"/>
          <p:nvPr/>
        </p:nvSpPr>
        <p:spPr>
          <a:xfrm>
            <a:off x="6766560" y="164592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Worked example: 3 workers</a:t>
            </a:r>
            <a:endParaRPr lang="en-US" sz="18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766560" y="2194560"/>
          <a:ext cx="4572000" cy="3401568"/>
        </p:xfrm>
        <a:graphic>
          <a:graphicData uri="http://schemas.openxmlformats.org/drawingml/2006/table">
            <a:tbl>
              <a:tblPr/>
              <a:tblGrid>
                <a:gridCol w="3246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Planes made (Q)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Rent  (TFC)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$50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Wages  (TVC = $20 × 3)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$60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Cost  ($50 + $60)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$110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ATC  ($110 ÷ 20)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002D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$5.50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MC  ($20 ÷ 6 more planes)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50" b="1" dirty="0">
                          <a:solidFill>
                            <a:srgbClr val="002D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$3.33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Text 10"/>
          <p:cNvSpPr txBox="1"/>
          <p:nvPr/>
        </p:nvSpPr>
        <p:spPr>
          <a:xfrm>
            <a:off x="6766560" y="58064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B6B6B"/>
                </a:solidFill>
              </a:rPr>
              <a:t>Each group fills one row like this for 1, 2, 3, 4, 5 workers using their own plane counts.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1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146304" cy="457200"/>
          </a:xfrm>
          <a:prstGeom prst="rect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3" name="Text 1"/>
          <p:cNvSpPr txBox="1"/>
          <p:nvPr/>
        </p:nvSpPr>
        <p:spPr>
          <a:xfrm>
            <a:off x="777240" y="38404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Fold the Econ Glider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786384" y="950976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in your group folds this same “Dart.”</a:t>
            </a:r>
            <a:endParaRPr lang="en-US" sz="1500" dirty="0"/>
          </a:p>
        </p:txBody>
      </p:sp>
      <p:pic>
        <p:nvPicPr>
          <p:cNvPr id="5" name="Image 0" descr="/home/claude/dart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325880"/>
            <a:ext cx="3794760" cy="5385816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852160" y="1783080"/>
            <a:ext cx="5852160" cy="4160520"/>
          </a:xfrm>
          <a:prstGeom prst="roundRect">
            <a:avLst>
              <a:gd name="adj" fmla="val 1978"/>
            </a:avLst>
          </a:prstGeom>
          <a:solidFill>
            <a:srgbClr val="FFFFFF"/>
          </a:solidFill>
          <a:ln w="12700">
            <a:solidFill>
              <a:srgbClr val="E4DCC4"/>
            </a:solidFill>
            <a:prstDash val="solid"/>
          </a:ln>
          <a:effectLst>
            <a:outerShdw blurRad="88900" dist="38100" dir="5400000" algn="bl" rotWithShape="0">
              <a:srgbClr val="BBBBBB">
                <a:alpha val="35000"/>
              </a:srgbClr>
            </a:outerShdw>
          </a:effectLst>
        </p:spPr>
        <p:txBody>
          <a:bodyPr/>
          <a:lstStyle/>
          <a:p>
            <a:endParaRPr lang="en-CN"/>
          </a:p>
        </p:txBody>
      </p:sp>
      <p:sp>
        <p:nvSpPr>
          <p:cNvPr id="7" name="Text 4"/>
          <p:cNvSpPr txBox="1"/>
          <p:nvPr/>
        </p:nvSpPr>
        <p:spPr>
          <a:xfrm>
            <a:off x="6172200" y="2057400"/>
            <a:ext cx="52120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900" b="1" dirty="0">
                <a:solidFill>
                  <a:srgbClr val="002D62"/>
                </a:solidFill>
              </a:rPr>
              <a:t>Everyone in your group folds this same “Dart.”</a:t>
            </a:r>
            <a:endParaRPr lang="en-US" sz="1900" dirty="0"/>
          </a:p>
          <a:p>
            <a:pPr marL="0" indent="0">
              <a:lnSpc>
                <a:spcPct val="120000"/>
              </a:lnSpc>
              <a:buNone/>
            </a:pPr>
            <a:endParaRPr lang="en-US" sz="19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222222"/>
                </a:solidFill>
              </a:rPr>
              <a:t>Up next: 1 minute to practice — teammates, teach each other before the game starts.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1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0" y="502920"/>
            <a:ext cx="12188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PRACTICE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3995928" y="1600200"/>
            <a:ext cx="4206240" cy="2651760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38100">
            <a:solidFill>
              <a:srgbClr val="F2A900"/>
            </a:solidFill>
            <a:prstDash val="solid"/>
          </a:ln>
          <a:effectLst>
            <a:outerShdw blurRad="101600" dist="38100" dir="5400000" algn="bl" rotWithShape="0">
              <a:srgbClr val="BBBBBB">
                <a:alpha val="35000"/>
              </a:srgbClr>
            </a:outerShdw>
          </a:effectLst>
        </p:spPr>
        <p:txBody>
          <a:bodyPr/>
          <a:lstStyle/>
          <a:p>
            <a:endParaRPr lang="en-CN"/>
          </a:p>
        </p:txBody>
      </p:sp>
      <p:sp>
        <p:nvSpPr>
          <p:cNvPr id="4" name="Text 2"/>
          <p:cNvSpPr txBox="1"/>
          <p:nvPr/>
        </p:nvSpPr>
        <p:spPr>
          <a:xfrm>
            <a:off x="3995928" y="1600200"/>
            <a:ext cx="42062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1:00</a:t>
            </a:r>
            <a:endParaRPr lang="en-US" sz="11000" dirty="0"/>
          </a:p>
        </p:txBody>
      </p:sp>
      <p:sp>
        <p:nvSpPr>
          <p:cNvPr id="5" name="Text 3"/>
          <p:cNvSpPr txBox="1"/>
          <p:nvPr/>
        </p:nvSpPr>
        <p:spPr>
          <a:xfrm>
            <a:off x="3995928" y="3730752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</a:rPr>
              <a:t>practice — no scoring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727448" y="4553712"/>
            <a:ext cx="2743200" cy="658368"/>
          </a:xfrm>
          <a:prstGeom prst="roundRect">
            <a:avLst>
              <a:gd name="adj" fmla="val 50000"/>
            </a:avLst>
          </a:prstGeom>
          <a:solidFill>
            <a:srgbClr val="002D62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7" name="Text 5"/>
          <p:cNvSpPr txBox="1"/>
          <p:nvPr/>
        </p:nvSpPr>
        <p:spPr>
          <a:xfrm>
            <a:off x="4727448" y="4553712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⏱  1 MINUTE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5943600"/>
            <a:ext cx="103601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6B6B6B"/>
                </a:solidFill>
              </a:rPr>
              <a:t>Fold a couple of Darts together. Teammates, help each other get it — this round does not count.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1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0" y="502920"/>
            <a:ext cx="12188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ROUND 1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4270248" y="1600200"/>
            <a:ext cx="3657600" cy="2651760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38100">
            <a:solidFill>
              <a:srgbClr val="F2A900"/>
            </a:solidFill>
            <a:prstDash val="solid"/>
          </a:ln>
          <a:effectLst>
            <a:outerShdw blurRad="101600" dist="38100" dir="5400000" algn="bl" rotWithShape="0">
              <a:srgbClr val="BBBBBB">
                <a:alpha val="35000"/>
              </a:srgbClr>
            </a:outerShdw>
          </a:effectLst>
        </p:spPr>
        <p:txBody>
          <a:bodyPr/>
          <a:lstStyle/>
          <a:p>
            <a:endParaRPr lang="en-CN"/>
          </a:p>
        </p:txBody>
      </p:sp>
      <p:sp>
        <p:nvSpPr>
          <p:cNvPr id="4" name="Text 2"/>
          <p:cNvSpPr txBox="1"/>
          <p:nvPr/>
        </p:nvSpPr>
        <p:spPr>
          <a:xfrm>
            <a:off x="4270248" y="1600200"/>
            <a:ext cx="36576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5000" dirty="0"/>
          </a:p>
        </p:txBody>
      </p:sp>
      <p:sp>
        <p:nvSpPr>
          <p:cNvPr id="5" name="Text 3"/>
          <p:cNvSpPr txBox="1"/>
          <p:nvPr/>
        </p:nvSpPr>
        <p:spPr>
          <a:xfrm>
            <a:off x="4270248" y="3730752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</a:rPr>
              <a:t>folder folding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727448" y="4553712"/>
            <a:ext cx="2743200" cy="658368"/>
          </a:xfrm>
          <a:prstGeom prst="roundRect">
            <a:avLst>
              <a:gd name="adj" fmla="val 50000"/>
            </a:avLst>
          </a:prstGeom>
          <a:solidFill>
            <a:srgbClr val="002D62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7" name="Text 5"/>
          <p:cNvSpPr txBox="1"/>
          <p:nvPr/>
        </p:nvSpPr>
        <p:spPr>
          <a:xfrm>
            <a:off x="4727448" y="4553712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⏱  2 MINUTES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960620" y="5358384"/>
            <a:ext cx="256032" cy="256032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9" name="Shape 7"/>
          <p:cNvSpPr/>
          <p:nvPr/>
        </p:nvSpPr>
        <p:spPr>
          <a:xfrm>
            <a:off x="5463540" y="5358384"/>
            <a:ext cx="256032" cy="256032"/>
          </a:xfrm>
          <a:prstGeom prst="ellipse">
            <a:avLst/>
          </a:prstGeom>
          <a:solidFill>
            <a:srgbClr val="D9D2BE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0" name="Shape 8"/>
          <p:cNvSpPr/>
          <p:nvPr/>
        </p:nvSpPr>
        <p:spPr>
          <a:xfrm>
            <a:off x="5966460" y="5358384"/>
            <a:ext cx="256032" cy="256032"/>
          </a:xfrm>
          <a:prstGeom prst="ellipse">
            <a:avLst/>
          </a:prstGeom>
          <a:solidFill>
            <a:srgbClr val="D9D2BE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1" name="Shape 9"/>
          <p:cNvSpPr/>
          <p:nvPr/>
        </p:nvSpPr>
        <p:spPr>
          <a:xfrm>
            <a:off x="6469380" y="5358384"/>
            <a:ext cx="256032" cy="256032"/>
          </a:xfrm>
          <a:prstGeom prst="ellipse">
            <a:avLst/>
          </a:prstGeom>
          <a:solidFill>
            <a:srgbClr val="D9D2BE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2" name="Shape 10"/>
          <p:cNvSpPr/>
          <p:nvPr/>
        </p:nvSpPr>
        <p:spPr>
          <a:xfrm>
            <a:off x="6972300" y="5358384"/>
            <a:ext cx="256032" cy="256032"/>
          </a:xfrm>
          <a:prstGeom prst="ellipse">
            <a:avLst/>
          </a:prstGeom>
          <a:solidFill>
            <a:srgbClr val="D9D2BE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3" name="Text 11"/>
          <p:cNvSpPr txBox="1"/>
          <p:nvPr/>
        </p:nvSpPr>
        <p:spPr>
          <a:xfrm>
            <a:off x="914400" y="5943600"/>
            <a:ext cx="103601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6B6B6B"/>
                </a:solidFill>
              </a:rPr>
              <a:t>Fold on the workbench  ·  sign each plane  ·  it must fly PAST the line  ·  scorekeeper counts &amp; records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1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0" y="502920"/>
            <a:ext cx="12188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ROUND 2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4270248" y="1600200"/>
            <a:ext cx="3657600" cy="2651760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38100">
            <a:solidFill>
              <a:srgbClr val="F2A900"/>
            </a:solidFill>
            <a:prstDash val="solid"/>
          </a:ln>
          <a:effectLst>
            <a:outerShdw blurRad="101600" dist="38100" dir="5400000" algn="bl" rotWithShape="0">
              <a:srgbClr val="BBBBBB">
                <a:alpha val="35000"/>
              </a:srgbClr>
            </a:outerShdw>
          </a:effectLst>
        </p:spPr>
        <p:txBody>
          <a:bodyPr/>
          <a:lstStyle/>
          <a:p>
            <a:endParaRPr lang="en-CN"/>
          </a:p>
        </p:txBody>
      </p:sp>
      <p:sp>
        <p:nvSpPr>
          <p:cNvPr id="4" name="Text 2"/>
          <p:cNvSpPr txBox="1"/>
          <p:nvPr/>
        </p:nvSpPr>
        <p:spPr>
          <a:xfrm>
            <a:off x="4270248" y="1600200"/>
            <a:ext cx="36576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5000" dirty="0"/>
          </a:p>
        </p:txBody>
      </p:sp>
      <p:sp>
        <p:nvSpPr>
          <p:cNvPr id="5" name="Text 3"/>
          <p:cNvSpPr txBox="1"/>
          <p:nvPr/>
        </p:nvSpPr>
        <p:spPr>
          <a:xfrm>
            <a:off x="4270248" y="3730752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</a:rPr>
              <a:t>folders folding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727448" y="4553712"/>
            <a:ext cx="2743200" cy="658368"/>
          </a:xfrm>
          <a:prstGeom prst="roundRect">
            <a:avLst>
              <a:gd name="adj" fmla="val 50000"/>
            </a:avLst>
          </a:prstGeom>
          <a:solidFill>
            <a:srgbClr val="002D62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7" name="Text 5"/>
          <p:cNvSpPr txBox="1"/>
          <p:nvPr/>
        </p:nvSpPr>
        <p:spPr>
          <a:xfrm>
            <a:off x="4727448" y="4553712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⏱  2 MINUTES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960620" y="5358384"/>
            <a:ext cx="256032" cy="256032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9" name="Shape 7"/>
          <p:cNvSpPr/>
          <p:nvPr/>
        </p:nvSpPr>
        <p:spPr>
          <a:xfrm>
            <a:off x="5463540" y="5358384"/>
            <a:ext cx="256032" cy="256032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0" name="Shape 8"/>
          <p:cNvSpPr/>
          <p:nvPr/>
        </p:nvSpPr>
        <p:spPr>
          <a:xfrm>
            <a:off x="5966460" y="5358384"/>
            <a:ext cx="256032" cy="256032"/>
          </a:xfrm>
          <a:prstGeom prst="ellipse">
            <a:avLst/>
          </a:prstGeom>
          <a:solidFill>
            <a:srgbClr val="D9D2BE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1" name="Shape 9"/>
          <p:cNvSpPr/>
          <p:nvPr/>
        </p:nvSpPr>
        <p:spPr>
          <a:xfrm>
            <a:off x="6469380" y="5358384"/>
            <a:ext cx="256032" cy="256032"/>
          </a:xfrm>
          <a:prstGeom prst="ellipse">
            <a:avLst/>
          </a:prstGeom>
          <a:solidFill>
            <a:srgbClr val="D9D2BE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2" name="Shape 10"/>
          <p:cNvSpPr/>
          <p:nvPr/>
        </p:nvSpPr>
        <p:spPr>
          <a:xfrm>
            <a:off x="6972300" y="5358384"/>
            <a:ext cx="256032" cy="256032"/>
          </a:xfrm>
          <a:prstGeom prst="ellipse">
            <a:avLst/>
          </a:prstGeom>
          <a:solidFill>
            <a:srgbClr val="D9D2BE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3" name="Text 11"/>
          <p:cNvSpPr txBox="1"/>
          <p:nvPr/>
        </p:nvSpPr>
        <p:spPr>
          <a:xfrm>
            <a:off x="914400" y="5943600"/>
            <a:ext cx="103601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6B6B6B"/>
                </a:solidFill>
              </a:rPr>
              <a:t>Fold on the workbench  ·  sign each plane  ·  it must fly PAST the line  ·  scorekeeper counts &amp; records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1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0" y="502920"/>
            <a:ext cx="12188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ROUND 3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4270248" y="1600200"/>
            <a:ext cx="3657600" cy="2651760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38100">
            <a:solidFill>
              <a:srgbClr val="F2A900"/>
            </a:solidFill>
            <a:prstDash val="solid"/>
          </a:ln>
          <a:effectLst>
            <a:outerShdw blurRad="101600" dist="38100" dir="5400000" algn="bl" rotWithShape="0">
              <a:srgbClr val="BBBBBB">
                <a:alpha val="35000"/>
              </a:srgbClr>
            </a:outerShdw>
          </a:effectLst>
        </p:spPr>
        <p:txBody>
          <a:bodyPr/>
          <a:lstStyle/>
          <a:p>
            <a:endParaRPr lang="en-CN"/>
          </a:p>
        </p:txBody>
      </p:sp>
      <p:sp>
        <p:nvSpPr>
          <p:cNvPr id="4" name="Text 2"/>
          <p:cNvSpPr txBox="1"/>
          <p:nvPr/>
        </p:nvSpPr>
        <p:spPr>
          <a:xfrm>
            <a:off x="4270248" y="1600200"/>
            <a:ext cx="36576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5000" dirty="0"/>
          </a:p>
        </p:txBody>
      </p:sp>
      <p:sp>
        <p:nvSpPr>
          <p:cNvPr id="5" name="Text 3"/>
          <p:cNvSpPr txBox="1"/>
          <p:nvPr/>
        </p:nvSpPr>
        <p:spPr>
          <a:xfrm>
            <a:off x="4270248" y="3730752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</a:rPr>
              <a:t>folders folding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727448" y="4553712"/>
            <a:ext cx="2743200" cy="658368"/>
          </a:xfrm>
          <a:prstGeom prst="roundRect">
            <a:avLst>
              <a:gd name="adj" fmla="val 50000"/>
            </a:avLst>
          </a:prstGeom>
          <a:solidFill>
            <a:srgbClr val="002D62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7" name="Text 5"/>
          <p:cNvSpPr txBox="1"/>
          <p:nvPr/>
        </p:nvSpPr>
        <p:spPr>
          <a:xfrm>
            <a:off x="4727448" y="4553712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⏱  2 MINUTES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960620" y="5358384"/>
            <a:ext cx="256032" cy="256032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9" name="Shape 7"/>
          <p:cNvSpPr/>
          <p:nvPr/>
        </p:nvSpPr>
        <p:spPr>
          <a:xfrm>
            <a:off x="5463540" y="5358384"/>
            <a:ext cx="256032" cy="256032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0" name="Shape 8"/>
          <p:cNvSpPr/>
          <p:nvPr/>
        </p:nvSpPr>
        <p:spPr>
          <a:xfrm>
            <a:off x="5966460" y="5358384"/>
            <a:ext cx="256032" cy="256032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1" name="Shape 9"/>
          <p:cNvSpPr/>
          <p:nvPr/>
        </p:nvSpPr>
        <p:spPr>
          <a:xfrm>
            <a:off x="6469380" y="5358384"/>
            <a:ext cx="256032" cy="256032"/>
          </a:xfrm>
          <a:prstGeom prst="ellipse">
            <a:avLst/>
          </a:prstGeom>
          <a:solidFill>
            <a:srgbClr val="D9D2BE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2" name="Shape 10"/>
          <p:cNvSpPr/>
          <p:nvPr/>
        </p:nvSpPr>
        <p:spPr>
          <a:xfrm>
            <a:off x="6972300" y="5358384"/>
            <a:ext cx="256032" cy="256032"/>
          </a:xfrm>
          <a:prstGeom prst="ellipse">
            <a:avLst/>
          </a:prstGeom>
          <a:solidFill>
            <a:srgbClr val="D9D2BE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3" name="Text 11"/>
          <p:cNvSpPr txBox="1"/>
          <p:nvPr/>
        </p:nvSpPr>
        <p:spPr>
          <a:xfrm>
            <a:off x="914400" y="5943600"/>
            <a:ext cx="103601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6B6B6B"/>
                </a:solidFill>
              </a:rPr>
              <a:t>Fold on the workbench  ·  sign each plane  ·  it must fly PAST the line  ·  scorekeeper counts &amp; records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1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0" y="502920"/>
            <a:ext cx="12188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ROUND 4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4270248" y="1600200"/>
            <a:ext cx="3657600" cy="2651760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38100">
            <a:solidFill>
              <a:srgbClr val="F2A900"/>
            </a:solidFill>
            <a:prstDash val="solid"/>
          </a:ln>
          <a:effectLst>
            <a:outerShdw blurRad="101600" dist="38100" dir="5400000" algn="bl" rotWithShape="0">
              <a:srgbClr val="BBBBBB">
                <a:alpha val="35000"/>
              </a:srgbClr>
            </a:outerShdw>
          </a:effectLst>
        </p:spPr>
        <p:txBody>
          <a:bodyPr/>
          <a:lstStyle/>
          <a:p>
            <a:endParaRPr lang="en-CN"/>
          </a:p>
        </p:txBody>
      </p:sp>
      <p:sp>
        <p:nvSpPr>
          <p:cNvPr id="4" name="Text 2"/>
          <p:cNvSpPr txBox="1"/>
          <p:nvPr/>
        </p:nvSpPr>
        <p:spPr>
          <a:xfrm>
            <a:off x="4270248" y="1600200"/>
            <a:ext cx="36576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5000" dirty="0"/>
          </a:p>
        </p:txBody>
      </p:sp>
      <p:sp>
        <p:nvSpPr>
          <p:cNvPr id="5" name="Text 3"/>
          <p:cNvSpPr txBox="1"/>
          <p:nvPr/>
        </p:nvSpPr>
        <p:spPr>
          <a:xfrm>
            <a:off x="4270248" y="3730752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</a:rPr>
              <a:t>folders folding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727448" y="4553712"/>
            <a:ext cx="2743200" cy="658368"/>
          </a:xfrm>
          <a:prstGeom prst="roundRect">
            <a:avLst>
              <a:gd name="adj" fmla="val 50000"/>
            </a:avLst>
          </a:prstGeom>
          <a:solidFill>
            <a:srgbClr val="002D62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7" name="Text 5"/>
          <p:cNvSpPr txBox="1"/>
          <p:nvPr/>
        </p:nvSpPr>
        <p:spPr>
          <a:xfrm>
            <a:off x="4727448" y="4553712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⏱  2 MINUTES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960620" y="5358384"/>
            <a:ext cx="256032" cy="256032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9" name="Shape 7"/>
          <p:cNvSpPr/>
          <p:nvPr/>
        </p:nvSpPr>
        <p:spPr>
          <a:xfrm>
            <a:off x="5463540" y="5358384"/>
            <a:ext cx="256032" cy="256032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0" name="Shape 8"/>
          <p:cNvSpPr/>
          <p:nvPr/>
        </p:nvSpPr>
        <p:spPr>
          <a:xfrm>
            <a:off x="5966460" y="5358384"/>
            <a:ext cx="256032" cy="256032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1" name="Shape 9"/>
          <p:cNvSpPr/>
          <p:nvPr/>
        </p:nvSpPr>
        <p:spPr>
          <a:xfrm>
            <a:off x="6469380" y="5358384"/>
            <a:ext cx="256032" cy="256032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2" name="Shape 10"/>
          <p:cNvSpPr/>
          <p:nvPr/>
        </p:nvSpPr>
        <p:spPr>
          <a:xfrm>
            <a:off x="6972300" y="5358384"/>
            <a:ext cx="256032" cy="256032"/>
          </a:xfrm>
          <a:prstGeom prst="ellipse">
            <a:avLst/>
          </a:prstGeom>
          <a:solidFill>
            <a:srgbClr val="D9D2BE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3" name="Text 11"/>
          <p:cNvSpPr txBox="1"/>
          <p:nvPr/>
        </p:nvSpPr>
        <p:spPr>
          <a:xfrm>
            <a:off x="914400" y="5943600"/>
            <a:ext cx="103601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6B6B6B"/>
                </a:solidFill>
              </a:rPr>
              <a:t>Fold on the workbench  ·  sign each plane  ·  it must fly PAST the line  ·  scorekeeper counts &amp; records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1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0" y="502920"/>
            <a:ext cx="12188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ROUND 5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4270248" y="1600200"/>
            <a:ext cx="3657600" cy="2651760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38100">
            <a:solidFill>
              <a:srgbClr val="F2A900"/>
            </a:solidFill>
            <a:prstDash val="solid"/>
          </a:ln>
          <a:effectLst>
            <a:outerShdw blurRad="101600" dist="38100" dir="5400000" algn="bl" rotWithShape="0">
              <a:srgbClr val="BBBBBB">
                <a:alpha val="35000"/>
              </a:srgbClr>
            </a:outerShdw>
          </a:effectLst>
        </p:spPr>
        <p:txBody>
          <a:bodyPr/>
          <a:lstStyle/>
          <a:p>
            <a:endParaRPr lang="en-CN"/>
          </a:p>
        </p:txBody>
      </p:sp>
      <p:sp>
        <p:nvSpPr>
          <p:cNvPr id="4" name="Text 2"/>
          <p:cNvSpPr txBox="1"/>
          <p:nvPr/>
        </p:nvSpPr>
        <p:spPr>
          <a:xfrm>
            <a:off x="4270248" y="1600200"/>
            <a:ext cx="36576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5000" dirty="0"/>
          </a:p>
        </p:txBody>
      </p:sp>
      <p:sp>
        <p:nvSpPr>
          <p:cNvPr id="5" name="Text 3"/>
          <p:cNvSpPr txBox="1"/>
          <p:nvPr/>
        </p:nvSpPr>
        <p:spPr>
          <a:xfrm>
            <a:off x="4270248" y="3730752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</a:rPr>
              <a:t>folders folding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727448" y="4553712"/>
            <a:ext cx="2743200" cy="658368"/>
          </a:xfrm>
          <a:prstGeom prst="roundRect">
            <a:avLst>
              <a:gd name="adj" fmla="val 50000"/>
            </a:avLst>
          </a:prstGeom>
          <a:solidFill>
            <a:srgbClr val="002D62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7" name="Text 5"/>
          <p:cNvSpPr txBox="1"/>
          <p:nvPr/>
        </p:nvSpPr>
        <p:spPr>
          <a:xfrm>
            <a:off x="4727448" y="4553712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⏱  2 MINUTES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960620" y="5358384"/>
            <a:ext cx="256032" cy="256032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9" name="Shape 7"/>
          <p:cNvSpPr/>
          <p:nvPr/>
        </p:nvSpPr>
        <p:spPr>
          <a:xfrm>
            <a:off x="5463540" y="5358384"/>
            <a:ext cx="256032" cy="256032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0" name="Shape 8"/>
          <p:cNvSpPr/>
          <p:nvPr/>
        </p:nvSpPr>
        <p:spPr>
          <a:xfrm>
            <a:off x="5966460" y="5358384"/>
            <a:ext cx="256032" cy="256032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1" name="Shape 9"/>
          <p:cNvSpPr/>
          <p:nvPr/>
        </p:nvSpPr>
        <p:spPr>
          <a:xfrm>
            <a:off x="6469380" y="5358384"/>
            <a:ext cx="256032" cy="256032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2" name="Shape 10"/>
          <p:cNvSpPr/>
          <p:nvPr/>
        </p:nvSpPr>
        <p:spPr>
          <a:xfrm>
            <a:off x="6972300" y="5358384"/>
            <a:ext cx="256032" cy="256032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13" name="Text 11"/>
          <p:cNvSpPr txBox="1"/>
          <p:nvPr/>
        </p:nvSpPr>
        <p:spPr>
          <a:xfrm>
            <a:off x="914400" y="5943600"/>
            <a:ext cx="103601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6B6B6B"/>
                </a:solidFill>
              </a:rPr>
              <a:t>Final round: the scorekeeper folds too — all 5 fold!  Count the planes right after time is called.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1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146304" cy="457200"/>
          </a:xfrm>
          <a:prstGeom prst="rect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3" name="Text 1"/>
          <p:cNvSpPr txBox="1"/>
          <p:nvPr/>
        </p:nvSpPr>
        <p:spPr>
          <a:xfrm>
            <a:off x="777240" y="38404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2D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Cost Per Plane Is U-Shaped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786384" y="950976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 in cost comes straight from the hump in output.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1417320"/>
            <a:ext cx="11155680" cy="914400"/>
          </a:xfrm>
          <a:prstGeom prst="roundRect">
            <a:avLst>
              <a:gd name="adj" fmla="val 8000"/>
            </a:avLst>
          </a:prstGeom>
          <a:solidFill>
            <a:srgbClr val="002D62"/>
          </a:solidFill>
          <a:ln/>
        </p:spPr>
        <p:txBody>
          <a:bodyPr/>
          <a:lstStyle/>
          <a:p>
            <a:endParaRPr lang="en-CN"/>
          </a:p>
        </p:txBody>
      </p:sp>
      <p:sp>
        <p:nvSpPr>
          <p:cNvPr id="6" name="Text 4"/>
          <p:cNvSpPr txBox="1"/>
          <p:nvPr/>
        </p:nvSpPr>
        <p:spPr>
          <a:xfrm>
            <a:off x="731520" y="1481328"/>
            <a:ext cx="106984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MC = wage ÷ marginal product = </a:t>
            </a:r>
            <a:r>
              <a:rPr lang="en-US" sz="2100" b="1" dirty="0">
                <a:solidFill>
                  <a:srgbClr val="F2A9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$20 ÷ (extra planes this worker made)</a:t>
            </a:r>
            <a:endParaRPr lang="en-US" sz="21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417320" y="2697480"/>
          <a:ext cx="6217920" cy="3072384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20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Workers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6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Extra planes (MP)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6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MC = $20 ÷ MP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$3.33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2D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2D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2D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$2.50   ← lowest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$3.33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$5.00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$10.00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7955280" y="2697480"/>
            <a:ext cx="3703320" cy="3063240"/>
          </a:xfrm>
          <a:prstGeom prst="roundRect">
            <a:avLst>
              <a:gd name="adj" fmla="val 2388"/>
            </a:avLst>
          </a:prstGeom>
          <a:solidFill>
            <a:srgbClr val="FFFFFF"/>
          </a:solidFill>
          <a:ln w="12700">
            <a:solidFill>
              <a:srgbClr val="E4DCC4"/>
            </a:solidFill>
            <a:prstDash val="solid"/>
          </a:ln>
          <a:effectLst>
            <a:outerShdw blurRad="88900" dist="38100" dir="5400000" algn="bl" rotWithShape="0">
              <a:srgbClr val="BBBBBB">
                <a:alpha val="35000"/>
              </a:srgbClr>
            </a:outerShdw>
          </a:effectLst>
        </p:spPr>
        <p:txBody>
          <a:bodyPr/>
          <a:lstStyle/>
          <a:p>
            <a:endParaRPr lang="en-CN"/>
          </a:p>
        </p:txBody>
      </p:sp>
      <p:sp>
        <p:nvSpPr>
          <p:cNvPr id="9" name="Text 6"/>
          <p:cNvSpPr txBox="1"/>
          <p:nvPr/>
        </p:nvSpPr>
        <p:spPr>
          <a:xfrm>
            <a:off x="8183880" y="2926080"/>
            <a:ext cx="32461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500" b="1" dirty="0">
                <a:solidFill>
                  <a:srgbClr val="002D62"/>
                </a:solidFill>
              </a:rPr>
              <a:t>Read it out loud:
</a:t>
            </a:r>
            <a:r>
              <a:rPr lang="en-US" sz="1500" dirty="0">
                <a:solidFill>
                  <a:srgbClr val="222222"/>
                </a:solidFill>
              </a:rPr>
              <a:t>Extra planes </a:t>
            </a:r>
            <a:r>
              <a:rPr lang="en-US" sz="1500" b="1" dirty="0">
                <a:solidFill>
                  <a:srgbClr val="222222"/>
                </a:solidFill>
              </a:rPr>
              <a:t>rise then fall</a:t>
            </a:r>
            <a:r>
              <a:rPr lang="en-US" sz="1500" dirty="0">
                <a:solidFill>
                  <a:srgbClr val="222222"/>
                </a:solidFill>
              </a:rPr>
              <a:t> (diminishing returns) — so cost per plane </a:t>
            </a:r>
            <a:r>
              <a:rPr lang="en-US" sz="1500" b="1" dirty="0">
                <a:solidFill>
                  <a:srgbClr val="222222"/>
                </a:solidFill>
              </a:rPr>
              <a:t>falls then rises.</a:t>
            </a:r>
            <a:endParaRPr lang="en-US" sz="1500" dirty="0"/>
          </a:p>
          <a:p>
            <a:pPr marL="0" indent="0">
              <a:lnSpc>
                <a:spcPct val="118000"/>
              </a:lnSpc>
              <a:buNone/>
            </a:pPr>
            <a:endParaRPr lang="en-US" sz="1500" dirty="0"/>
          </a:p>
          <a:p>
            <a:pPr marL="0" indent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222222"/>
                </a:solidFill>
              </a:rPr>
              <a:t>Early workers help each other; later ones just wait for the one marker and one table.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736</Words>
  <Application>Microsoft Macintosh PowerPoint</Application>
  <PresentationFormat>Custom</PresentationFormat>
  <Paragraphs>109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KE LYU</cp:lastModifiedBy>
  <cp:revision>2</cp:revision>
  <dcterms:created xsi:type="dcterms:W3CDTF">2026-09-22T17:27:19Z</dcterms:created>
  <dcterms:modified xsi:type="dcterms:W3CDTF">2026-09-22T17:32:16Z</dcterms:modified>
</cp:coreProperties>
</file>