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Rules-only intro. Do NOT reveal the free-rider / market-failure idea. Let students discover it by playing.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Still rules-only. State the mechanic plainly; don't editorialize about strategy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Numbers only. Do not point out that keeping more 'wins'. Let them notice it while playing. Fund multiplier = 2, group size = 4. Time-saver: the share each player gets is always half the cup total (doubled then split 4 ways = halved).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class through this one row on their own card using the worked example. Stress that Keep + Contribute must equal their tokens, and that the share is the same for everyone in the group, always half the cup.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Contributions are anonymous within the group (cup method): only the group total is counted. Keep individual SCORES private too during anonymous rounds, since a score reveals a contribution. The reputation rounds (R4 to R5) deliberately break anonymity.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these one at a time, at the START of each round, not all up front. Keep it operational: do not explain WHY a rule changes until the debrief.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D62"/>
        </a:solidFill>
      </p:bgPr>
    </p:bg>
    <p:spTree>
      <p:nvGrpSpPr>
        <p:cNvPr id="1" name=""/>
        <p:cNvGrpSpPr/>
        <p:nvPr/>
      </p:nvGrpSpPr>
      <p:grpSpPr>
        <a:xfrm>
          <a:off x="0" y="0"/>
          <a:ext cx="0" cy="0"/>
          <a:chOff x="0" y="0"/>
          <a:chExt cx="0" cy="0"/>
        </a:xfrm>
      </p:grpSpPr>
      <p:sp>
        <p:nvSpPr>
          <p:cNvPr id="2" name="Text 0"/>
          <p:cNvSpPr txBox="1"/>
          <p:nvPr/>
        </p:nvSpPr>
        <p:spPr>
          <a:xfrm>
            <a:off x="822960" y="2148840"/>
            <a:ext cx="10515600" cy="365760"/>
          </a:xfrm>
          <a:prstGeom prst="rect">
            <a:avLst/>
          </a:prstGeom>
          <a:noFill/>
          <a:ln/>
        </p:spPr>
        <p:txBody>
          <a:bodyPr wrap="square" lIns="0" tIns="0" rIns="0" bIns="0" rtlCol="0" anchor="ctr"/>
          <a:lstStyle/>
          <a:p>
            <a:pPr indent="0" marL="0">
              <a:buNone/>
            </a:pPr>
            <a:r>
              <a:rPr lang="en-US" sz="1400" b="1" spc="400" kern="0" dirty="0">
                <a:solidFill>
                  <a:srgbClr val="F2A900"/>
                </a:solidFill>
                <a:latin typeface="Calibri" pitchFamily="34" charset="0"/>
                <a:ea typeface="Calibri" pitchFamily="34" charset="-122"/>
                <a:cs typeface="Calibri" pitchFamily="34" charset="-120"/>
              </a:rPr>
              <a:t>CLASS ACTIVITY  ·  HOW TO PLAY</a:t>
            </a:r>
            <a:endParaRPr lang="en-US" sz="1400" dirty="0"/>
          </a:p>
        </p:txBody>
      </p:sp>
      <p:sp>
        <p:nvSpPr>
          <p:cNvPr id="3" name="Text 1"/>
          <p:cNvSpPr txBox="1"/>
          <p:nvPr/>
        </p:nvSpPr>
        <p:spPr>
          <a:xfrm>
            <a:off x="822960" y="2560320"/>
            <a:ext cx="10515600" cy="1097280"/>
          </a:xfrm>
          <a:prstGeom prst="rect">
            <a:avLst/>
          </a:prstGeom>
          <a:noFill/>
          <a:ln/>
        </p:spPr>
        <p:txBody>
          <a:bodyPr wrap="square" lIns="0" tIns="0" rIns="0" bIns="0" rtlCol="0" anchor="ctr"/>
          <a:lstStyle/>
          <a:p>
            <a:pPr indent="0" marL="0">
              <a:buNone/>
            </a:pPr>
            <a:r>
              <a:rPr lang="en-US" sz="5400" b="1" dirty="0">
                <a:solidFill>
                  <a:srgbClr val="FFFFFF"/>
                </a:solidFill>
                <a:latin typeface="Cambria" pitchFamily="34" charset="0"/>
                <a:ea typeface="Cambria" pitchFamily="34" charset="-122"/>
                <a:cs typeface="Cambria" pitchFamily="34" charset="-120"/>
              </a:rPr>
              <a:t>The Contribution Game</a:t>
            </a:r>
            <a:endParaRPr lang="en-US" sz="5400" dirty="0"/>
          </a:p>
        </p:txBody>
      </p:sp>
      <p:sp>
        <p:nvSpPr>
          <p:cNvPr id="4" name="Text 2"/>
          <p:cNvSpPr txBox="1"/>
          <p:nvPr/>
        </p:nvSpPr>
        <p:spPr>
          <a:xfrm>
            <a:off x="822960" y="3794760"/>
            <a:ext cx="9875520" cy="914400"/>
          </a:xfrm>
          <a:prstGeom prst="rect">
            <a:avLst/>
          </a:prstGeom>
          <a:noFill/>
          <a:ln/>
        </p:spPr>
        <p:txBody>
          <a:bodyPr wrap="square" lIns="0" tIns="0" rIns="0" bIns="0" rtlCol="0" anchor="t"/>
          <a:lstStyle/>
          <a:p>
            <a:pPr indent="0" marL="0">
              <a:lnSpc>
                <a:spcPct val="115000"/>
              </a:lnSpc>
              <a:buNone/>
            </a:pPr>
            <a:r>
              <a:rPr lang="en-US" sz="2000" dirty="0">
                <a:solidFill>
                  <a:srgbClr val="FBF1D9"/>
                </a:solidFill>
                <a:latin typeface="Calibri" pitchFamily="34" charset="0"/>
                <a:ea typeface="Calibri" pitchFamily="34" charset="-122"/>
                <a:cs typeface="Calibri" pitchFamily="34" charset="-120"/>
              </a:rPr>
              <a:t>You run a firm in a group of four. Each round you choose what to do with your tokens. Play to score as many points as you can.</a:t>
            </a:r>
            <a:endParaRPr lang="en-US" sz="2000" dirty="0"/>
          </a:p>
        </p:txBody>
      </p:sp>
      <p:sp>
        <p:nvSpPr>
          <p:cNvPr id="5" name="Text 3"/>
          <p:cNvSpPr txBox="1"/>
          <p:nvPr/>
        </p:nvSpPr>
        <p:spPr>
          <a:xfrm>
            <a:off x="822960" y="6400800"/>
            <a:ext cx="7315200" cy="274320"/>
          </a:xfrm>
          <a:prstGeom prst="rect">
            <a:avLst/>
          </a:prstGeom>
          <a:noFill/>
          <a:ln/>
        </p:spPr>
        <p:txBody>
          <a:bodyPr wrap="square" lIns="0" tIns="0" rIns="0" bIns="0" rtlCol="0" anchor="ctr"/>
          <a:lstStyle/>
          <a:p>
            <a:pPr indent="0" marL="0">
              <a:buNone/>
            </a:pPr>
            <a:r>
              <a:rPr lang="en-US" sz="1000" b="1" spc="200" kern="0" dirty="0">
                <a:solidFill>
                  <a:srgbClr val="F2A900"/>
                </a:solidFill>
                <a:latin typeface="Calibri" pitchFamily="34" charset="0"/>
                <a:ea typeface="Calibri" pitchFamily="34" charset="-122"/>
                <a:cs typeface="Calibri" pitchFamily="34" charset="-120"/>
              </a:rPr>
              <a:t>THE CONTRIBUTION GAME  ·  ECON 2103</a:t>
            </a:r>
            <a:endParaRPr lang="en-US" sz="1000" dirty="0"/>
          </a:p>
        </p:txBody>
      </p:sp>
      <p:sp>
        <p:nvSpPr>
          <p:cNvPr id="6" name="Shape 4"/>
          <p:cNvSpPr/>
          <p:nvPr/>
        </p:nvSpPr>
        <p:spPr>
          <a:xfrm>
            <a:off x="11018520" y="6446520"/>
            <a:ext cx="566928" cy="109728"/>
          </a:xfrm>
          <a:prstGeom prst="roundRect">
            <a:avLst>
              <a:gd name="adj" fmla="val 50000"/>
            </a:avLst>
          </a:prstGeom>
          <a:solidFill>
            <a:srgbClr val="F2A900"/>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411480"/>
            <a:ext cx="10972800" cy="320040"/>
          </a:xfrm>
          <a:prstGeom prst="rect">
            <a:avLst/>
          </a:prstGeom>
          <a:noFill/>
          <a:ln/>
        </p:spPr>
        <p:txBody>
          <a:bodyPr wrap="square" lIns="0" tIns="0" rIns="0" bIns="0" rtlCol="0" anchor="ctr"/>
          <a:lstStyle/>
          <a:p>
            <a:pPr indent="0" marL="0">
              <a:buNone/>
            </a:pPr>
            <a:r>
              <a:rPr lang="en-US" sz="1200" b="1" spc="300" kern="0" dirty="0">
                <a:solidFill>
                  <a:srgbClr val="B9800B"/>
                </a:solidFill>
                <a:latin typeface="Calibri" pitchFamily="34" charset="0"/>
                <a:ea typeface="Calibri" pitchFamily="34" charset="-122"/>
                <a:cs typeface="Calibri" pitchFamily="34" charset="-120"/>
              </a:rPr>
              <a:t>STEP 1 · THE SETUP</a:t>
            </a:r>
            <a:endParaRPr lang="en-US" sz="1200" dirty="0"/>
          </a:p>
        </p:txBody>
      </p:sp>
      <p:sp>
        <p:nvSpPr>
          <p:cNvPr id="3" name="Text 1"/>
          <p:cNvSpPr txBox="1"/>
          <p:nvPr/>
        </p:nvSpPr>
        <p:spPr>
          <a:xfrm>
            <a:off x="640080" y="713232"/>
            <a:ext cx="10972800" cy="822960"/>
          </a:xfrm>
          <a:prstGeom prst="rect">
            <a:avLst/>
          </a:prstGeom>
          <a:noFill/>
          <a:ln/>
        </p:spPr>
        <p:txBody>
          <a:bodyPr wrap="square" lIns="0" tIns="0" rIns="0" bIns="0" rtlCol="0" anchor="ctr"/>
          <a:lstStyle/>
          <a:p>
            <a:pPr indent="0" marL="0">
              <a:buNone/>
            </a:pPr>
            <a:r>
              <a:rPr lang="en-US" sz="3200" b="1" dirty="0">
                <a:solidFill>
                  <a:srgbClr val="002D62"/>
                </a:solidFill>
                <a:latin typeface="Cambria" pitchFamily="34" charset="0"/>
                <a:ea typeface="Cambria" pitchFamily="34" charset="-122"/>
                <a:cs typeface="Cambria" pitchFamily="34" charset="-120"/>
              </a:rPr>
              <a:t>How the game works</a:t>
            </a:r>
            <a:endParaRPr lang="en-US" sz="3200" dirty="0"/>
          </a:p>
        </p:txBody>
      </p:sp>
      <p:sp>
        <p:nvSpPr>
          <p:cNvPr id="4" name="Text 2"/>
          <p:cNvSpPr txBox="1"/>
          <p:nvPr/>
        </p:nvSpPr>
        <p:spPr>
          <a:xfrm>
            <a:off x="640080" y="6400800"/>
            <a:ext cx="7315200" cy="274320"/>
          </a:xfrm>
          <a:prstGeom prst="rect">
            <a:avLst/>
          </a:prstGeom>
          <a:noFill/>
          <a:ln/>
        </p:spPr>
        <p:txBody>
          <a:bodyPr wrap="square" lIns="0" tIns="0" rIns="0" bIns="0" rtlCol="0" anchor="ctr"/>
          <a:lstStyle/>
          <a:p>
            <a:pPr indent="0" marL="0">
              <a:buNone/>
            </a:pPr>
            <a:r>
              <a:rPr lang="en-US" sz="1000" b="1" spc="200" kern="0" dirty="0">
                <a:solidFill>
                  <a:srgbClr val="B9800B"/>
                </a:solidFill>
                <a:latin typeface="Calibri" pitchFamily="34" charset="0"/>
                <a:ea typeface="Calibri" pitchFamily="34" charset="-122"/>
                <a:cs typeface="Calibri" pitchFamily="34" charset="-120"/>
              </a:rPr>
              <a:t>THE CONTRIBUTION GAME  ·  ECON 2103</a:t>
            </a:r>
            <a:endParaRPr lang="en-US" sz="1000" dirty="0"/>
          </a:p>
        </p:txBody>
      </p:sp>
      <p:sp>
        <p:nvSpPr>
          <p:cNvPr id="5" name="Shape 3"/>
          <p:cNvSpPr/>
          <p:nvPr/>
        </p:nvSpPr>
        <p:spPr>
          <a:xfrm>
            <a:off x="11018520" y="6446520"/>
            <a:ext cx="566928" cy="109728"/>
          </a:xfrm>
          <a:prstGeom prst="roundRect">
            <a:avLst>
              <a:gd name="adj" fmla="val 50000"/>
            </a:avLst>
          </a:prstGeom>
          <a:solidFill>
            <a:srgbClr val="F2A900"/>
          </a:solidFill>
          <a:ln/>
        </p:spPr>
      </p:sp>
      <p:sp>
        <p:nvSpPr>
          <p:cNvPr id="6" name="Text 4"/>
          <p:cNvSpPr txBox="1"/>
          <p:nvPr/>
        </p:nvSpPr>
        <p:spPr>
          <a:xfrm>
            <a:off x="640080" y="1691640"/>
            <a:ext cx="5669280" cy="365760"/>
          </a:xfrm>
          <a:prstGeom prst="rect">
            <a:avLst/>
          </a:prstGeom>
          <a:noFill/>
          <a:ln/>
        </p:spPr>
        <p:txBody>
          <a:bodyPr wrap="square" lIns="0" tIns="0" rIns="0" bIns="0" rtlCol="0" anchor="ctr"/>
          <a:lstStyle/>
          <a:p>
            <a:pPr indent="0" marL="0">
              <a:buNone/>
            </a:pPr>
            <a:r>
              <a:rPr lang="en-US" sz="1800" b="1" dirty="0">
                <a:solidFill>
                  <a:srgbClr val="002D62"/>
                </a:solidFill>
                <a:latin typeface="Cambria" pitchFamily="34" charset="0"/>
                <a:ea typeface="Cambria" pitchFamily="34" charset="-122"/>
                <a:cs typeface="Cambria" pitchFamily="34" charset="-120"/>
              </a:rPr>
              <a:t>You + 3 classmates = one group of 4.</a:t>
            </a:r>
            <a:endParaRPr lang="en-US" sz="1800" dirty="0"/>
          </a:p>
        </p:txBody>
      </p:sp>
      <p:sp>
        <p:nvSpPr>
          <p:cNvPr id="7" name="Text 5"/>
          <p:cNvSpPr txBox="1"/>
          <p:nvPr/>
        </p:nvSpPr>
        <p:spPr>
          <a:xfrm>
            <a:off x="640080" y="2148840"/>
            <a:ext cx="5669280" cy="1280160"/>
          </a:xfrm>
          <a:prstGeom prst="rect">
            <a:avLst/>
          </a:prstGeom>
          <a:noFill/>
          <a:ln/>
        </p:spPr>
        <p:txBody>
          <a:bodyPr wrap="square" lIns="0" tIns="0" rIns="0" bIns="0" rtlCol="0" anchor="t"/>
          <a:lstStyle/>
          <a:p>
            <a:pPr indent="0" marL="0">
              <a:lnSpc>
                <a:spcPct val="110000"/>
              </a:lnSpc>
              <a:spcAft>
                <a:spcPts val="600"/>
              </a:spcAft>
              <a:buNone/>
            </a:pPr>
            <a:r>
              <a:rPr lang="en-US" sz="1550" dirty="0">
                <a:solidFill>
                  <a:srgbClr val="1F2A37"/>
                </a:solidFill>
                <a:latin typeface="Calibri" pitchFamily="34" charset="0"/>
                <a:ea typeface="Calibri" pitchFamily="34" charset="-122"/>
                <a:cs typeface="Calibri" pitchFamily="34" charset="-120"/>
              </a:rPr>
              <a:t>Each round you get tokens to work with:</a:t>
            </a:r>
            <a:endParaRPr lang="en-US" sz="1550" dirty="0"/>
          </a:p>
          <a:p>
            <a:pPr marL="342900" indent="-342900">
              <a:lnSpc>
                <a:spcPct val="110000"/>
              </a:lnSpc>
              <a:spcAft>
                <a:spcPts val="400"/>
              </a:spcAft>
              <a:buSzPct val="100000"/>
              <a:buChar char="•"/>
            </a:pPr>
            <a:r>
              <a:rPr lang="en-US" sz="1550" b="1" dirty="0">
                <a:solidFill>
                  <a:srgbClr val="002D62"/>
                </a:solidFill>
                <a:latin typeface="Calibri" pitchFamily="34" charset="0"/>
                <a:ea typeface="Calibri" pitchFamily="34" charset="-122"/>
                <a:cs typeface="Calibri" pitchFamily="34" charset="-120"/>
              </a:rPr>
              <a:t>BIG FIRM = 25 tokens</a:t>
            </a:r>
            <a:endParaRPr lang="en-US" sz="1550" dirty="0"/>
          </a:p>
          <a:p>
            <a:pPr marL="342900" indent="-342900">
              <a:lnSpc>
                <a:spcPct val="110000"/>
              </a:lnSpc>
              <a:buSzPct val="100000"/>
              <a:buChar char="•"/>
            </a:pPr>
            <a:r>
              <a:rPr lang="en-US" sz="1550" b="1" dirty="0">
                <a:solidFill>
                  <a:srgbClr val="002D62"/>
                </a:solidFill>
                <a:latin typeface="Calibri" pitchFamily="34" charset="0"/>
                <a:ea typeface="Calibri" pitchFamily="34" charset="-122"/>
                <a:cs typeface="Calibri" pitchFamily="34" charset="-120"/>
              </a:rPr>
              <a:t>STARTUP = 15 tokens</a:t>
            </a:r>
            <a:endParaRPr lang="en-US" sz="1550" dirty="0"/>
          </a:p>
        </p:txBody>
      </p:sp>
      <p:sp>
        <p:nvSpPr>
          <p:cNvPr id="8" name="Text 6"/>
          <p:cNvSpPr txBox="1"/>
          <p:nvPr/>
        </p:nvSpPr>
        <p:spPr>
          <a:xfrm>
            <a:off x="640080" y="3429000"/>
            <a:ext cx="5669280" cy="365760"/>
          </a:xfrm>
          <a:prstGeom prst="rect">
            <a:avLst/>
          </a:prstGeom>
          <a:noFill/>
          <a:ln/>
        </p:spPr>
        <p:txBody>
          <a:bodyPr wrap="square" lIns="0" tIns="0" rIns="0" bIns="0" rtlCol="0" anchor="ctr"/>
          <a:lstStyle/>
          <a:p>
            <a:pPr indent="0" marL="0">
              <a:buNone/>
            </a:pPr>
            <a:r>
              <a:rPr lang="en-US" sz="1800" b="1" dirty="0">
                <a:solidFill>
                  <a:srgbClr val="002D62"/>
                </a:solidFill>
                <a:latin typeface="Cambria" pitchFamily="34" charset="0"/>
                <a:ea typeface="Cambria" pitchFamily="34" charset="-122"/>
                <a:cs typeface="Cambria" pitchFamily="34" charset="-120"/>
              </a:rPr>
              <a:t>Then, privately, you choose:</a:t>
            </a:r>
            <a:endParaRPr lang="en-US" sz="1800" dirty="0"/>
          </a:p>
        </p:txBody>
      </p:sp>
      <p:sp>
        <p:nvSpPr>
          <p:cNvPr id="9" name="Text 7"/>
          <p:cNvSpPr txBox="1"/>
          <p:nvPr/>
        </p:nvSpPr>
        <p:spPr>
          <a:xfrm>
            <a:off x="640080" y="3886200"/>
            <a:ext cx="5669280" cy="914400"/>
          </a:xfrm>
          <a:prstGeom prst="rect">
            <a:avLst/>
          </a:prstGeom>
          <a:noFill/>
          <a:ln/>
        </p:spPr>
        <p:txBody>
          <a:bodyPr wrap="square" lIns="0" tIns="0" rIns="0" bIns="0" rtlCol="0" anchor="t"/>
          <a:lstStyle/>
          <a:p>
            <a:pPr marL="342900" indent="-342900">
              <a:lnSpc>
                <a:spcPct val="110000"/>
              </a:lnSpc>
              <a:spcAft>
                <a:spcPts val="600"/>
              </a:spcAft>
              <a:buSzPct val="100000"/>
              <a:buChar char="•"/>
            </a:pPr>
            <a:r>
              <a:rPr lang="en-US" sz="1550" b="1" dirty="0">
                <a:solidFill>
                  <a:srgbClr val="1F2A37"/>
                </a:solidFill>
                <a:latin typeface="Calibri" pitchFamily="34" charset="0"/>
                <a:ea typeface="Calibri" pitchFamily="34" charset="-122"/>
                <a:cs typeface="Calibri" pitchFamily="34" charset="-120"/>
              </a:rPr>
              <a:t>KEEP your tokens</a:t>
            </a:r>
            <a:endParaRPr lang="en-US" sz="1550" dirty="0"/>
          </a:p>
          <a:p>
            <a:pPr marL="342900" indent="-342900">
              <a:lnSpc>
                <a:spcPct val="110000"/>
              </a:lnSpc>
              <a:buSzPct val="100000"/>
              <a:buChar char="•"/>
            </a:pPr>
            <a:r>
              <a:rPr lang="en-US" sz="1550" b="1" dirty="0">
                <a:solidFill>
                  <a:srgbClr val="1F2A37"/>
                </a:solidFill>
                <a:latin typeface="Calibri" pitchFamily="34" charset="0"/>
                <a:ea typeface="Calibri" pitchFamily="34" charset="-122"/>
                <a:cs typeface="Calibri" pitchFamily="34" charset="-120"/>
              </a:rPr>
              <a:t>or put some into the GROUP FUND</a:t>
            </a:r>
            <a:endParaRPr lang="en-US" sz="1550" dirty="0"/>
          </a:p>
        </p:txBody>
      </p:sp>
      <p:sp>
        <p:nvSpPr>
          <p:cNvPr id="10" name="Shape 8"/>
          <p:cNvSpPr/>
          <p:nvPr/>
        </p:nvSpPr>
        <p:spPr>
          <a:xfrm>
            <a:off x="6720840" y="1737360"/>
            <a:ext cx="4846320" cy="2331720"/>
          </a:xfrm>
          <a:prstGeom prst="roundRect">
            <a:avLst>
              <a:gd name="adj" fmla="val 4706"/>
            </a:avLst>
          </a:prstGeom>
          <a:solidFill>
            <a:srgbClr val="002D62"/>
          </a:solidFill>
          <a:ln/>
        </p:spPr>
      </p:sp>
      <p:sp>
        <p:nvSpPr>
          <p:cNvPr id="11" name="Text 9"/>
          <p:cNvSpPr txBox="1"/>
          <p:nvPr/>
        </p:nvSpPr>
        <p:spPr>
          <a:xfrm>
            <a:off x="7040880" y="1965960"/>
            <a:ext cx="4206240" cy="320040"/>
          </a:xfrm>
          <a:prstGeom prst="rect">
            <a:avLst/>
          </a:prstGeom>
          <a:noFill/>
          <a:ln/>
        </p:spPr>
        <p:txBody>
          <a:bodyPr wrap="square" lIns="0" tIns="0" rIns="0" bIns="0" rtlCol="0" anchor="ctr"/>
          <a:lstStyle/>
          <a:p>
            <a:pPr indent="0" marL="0">
              <a:buNone/>
            </a:pPr>
            <a:r>
              <a:rPr lang="en-US" sz="1200" b="1" spc="200" kern="0" dirty="0">
                <a:solidFill>
                  <a:srgbClr val="F2A900"/>
                </a:solidFill>
                <a:latin typeface="Calibri" pitchFamily="34" charset="0"/>
                <a:ea typeface="Calibri" pitchFamily="34" charset="-122"/>
                <a:cs typeface="Calibri" pitchFamily="34" charset="-120"/>
              </a:rPr>
              <a:t>THE ONE RULE THAT MATTERS</a:t>
            </a:r>
            <a:endParaRPr lang="en-US" sz="1200" dirty="0"/>
          </a:p>
        </p:txBody>
      </p:sp>
      <p:sp>
        <p:nvSpPr>
          <p:cNvPr id="12" name="Text 10"/>
          <p:cNvSpPr txBox="1"/>
          <p:nvPr/>
        </p:nvSpPr>
        <p:spPr>
          <a:xfrm>
            <a:off x="7040880" y="2331720"/>
            <a:ext cx="4206240" cy="1645920"/>
          </a:xfrm>
          <a:prstGeom prst="rect">
            <a:avLst/>
          </a:prstGeom>
          <a:noFill/>
          <a:ln/>
        </p:spPr>
        <p:txBody>
          <a:bodyPr wrap="square" lIns="0" tIns="0" rIns="0" bIns="0" rtlCol="0" anchor="t"/>
          <a:lstStyle/>
          <a:p>
            <a:pPr indent="0" marL="0">
              <a:lnSpc>
                <a:spcPct val="120000"/>
              </a:lnSpc>
              <a:buNone/>
            </a:pPr>
            <a:r>
              <a:rPr lang="en-US" sz="1900" dirty="0">
                <a:solidFill>
                  <a:srgbClr val="FFFFFF"/>
                </a:solidFill>
                <a:latin typeface="Calibri" pitchFamily="34" charset="0"/>
                <a:ea typeface="Calibri" pitchFamily="34" charset="-122"/>
                <a:cs typeface="Calibri" pitchFamily="34" charset="-120"/>
              </a:rPr>
              <a:t>Whatever goes into the Group Fund is </a:t>
            </a:r>
            <a:pPr indent="0" marL="0">
              <a:lnSpc>
                <a:spcPct val="120000"/>
              </a:lnSpc>
              <a:buNone/>
            </a:pPr>
            <a:r>
              <a:rPr lang="en-US" sz="1900" b="1" dirty="0">
                <a:solidFill>
                  <a:srgbClr val="F2A900"/>
                </a:solidFill>
                <a:latin typeface="Calibri" pitchFamily="34" charset="0"/>
                <a:ea typeface="Calibri" pitchFamily="34" charset="-122"/>
                <a:cs typeface="Calibri" pitchFamily="34" charset="-120"/>
              </a:rPr>
              <a:t>doubled</a:t>
            </a:r>
            <a:pPr indent="0" marL="0">
              <a:lnSpc>
                <a:spcPct val="120000"/>
              </a:lnSpc>
              <a:buNone/>
            </a:pPr>
            <a:r>
              <a:rPr lang="en-US" sz="1900" dirty="0">
                <a:solidFill>
                  <a:srgbClr val="FFFFFF"/>
                </a:solidFill>
                <a:latin typeface="Calibri" pitchFamily="34" charset="0"/>
                <a:ea typeface="Calibri" pitchFamily="34" charset="-122"/>
                <a:cs typeface="Calibri" pitchFamily="34" charset="-120"/>
              </a:rPr>
              <a:t>, then split </a:t>
            </a:r>
            <a:pPr indent="0" marL="0">
              <a:lnSpc>
                <a:spcPct val="120000"/>
              </a:lnSpc>
              <a:buNone/>
            </a:pPr>
            <a:r>
              <a:rPr lang="en-US" sz="1900" b="1" dirty="0">
                <a:solidFill>
                  <a:srgbClr val="F2A900"/>
                </a:solidFill>
                <a:latin typeface="Calibri" pitchFamily="34" charset="0"/>
                <a:ea typeface="Calibri" pitchFamily="34" charset="-122"/>
                <a:cs typeface="Calibri" pitchFamily="34" charset="-120"/>
              </a:rPr>
              <a:t>equally among all 4 players</a:t>
            </a:r>
            <a:pPr indent="0" marL="0">
              <a:lnSpc>
                <a:spcPct val="120000"/>
              </a:lnSpc>
              <a:buNone/>
            </a:pPr>
            <a:r>
              <a:rPr lang="en-US" sz="1900" dirty="0">
                <a:solidFill>
                  <a:srgbClr val="FFFFFF"/>
                </a:solidFill>
                <a:latin typeface="Calibri" pitchFamily="34" charset="0"/>
                <a:ea typeface="Calibri" pitchFamily="34" charset="-122"/>
                <a:cs typeface="Calibri" pitchFamily="34" charset="-120"/>
              </a:rPr>
              <a:t>, no matter who put in.</a:t>
            </a:r>
            <a:endParaRPr lang="en-US" sz="1900" dirty="0"/>
          </a:p>
        </p:txBody>
      </p:sp>
      <p:sp>
        <p:nvSpPr>
          <p:cNvPr id="13" name="Shape 11"/>
          <p:cNvSpPr/>
          <p:nvPr/>
        </p:nvSpPr>
        <p:spPr>
          <a:xfrm>
            <a:off x="6720840" y="4251960"/>
            <a:ext cx="4846320" cy="1234440"/>
          </a:xfrm>
          <a:prstGeom prst="roundRect">
            <a:avLst>
              <a:gd name="adj" fmla="val 8889"/>
            </a:avLst>
          </a:prstGeom>
          <a:solidFill>
            <a:srgbClr val="FBF1D9"/>
          </a:solidFill>
          <a:ln/>
        </p:spPr>
      </p:sp>
      <p:sp>
        <p:nvSpPr>
          <p:cNvPr id="14" name="Text 12"/>
          <p:cNvSpPr txBox="1"/>
          <p:nvPr/>
        </p:nvSpPr>
        <p:spPr>
          <a:xfrm>
            <a:off x="7040880" y="4407408"/>
            <a:ext cx="4206240" cy="320040"/>
          </a:xfrm>
          <a:prstGeom prst="rect">
            <a:avLst/>
          </a:prstGeom>
          <a:noFill/>
          <a:ln/>
        </p:spPr>
        <p:txBody>
          <a:bodyPr wrap="square" lIns="0" tIns="0" rIns="0" bIns="0" rtlCol="0" anchor="ctr"/>
          <a:lstStyle/>
          <a:p>
            <a:pPr indent="0" marL="0">
              <a:buNone/>
            </a:pPr>
            <a:r>
              <a:rPr lang="en-US" sz="1200" b="1" spc="200" kern="0" dirty="0">
                <a:solidFill>
                  <a:srgbClr val="B9800B"/>
                </a:solidFill>
                <a:latin typeface="Calibri" pitchFamily="34" charset="0"/>
                <a:ea typeface="Calibri" pitchFamily="34" charset="-122"/>
                <a:cs typeface="Calibri" pitchFamily="34" charset="-120"/>
              </a:rPr>
              <a:t>YOUR SCORE EACH ROUND</a:t>
            </a:r>
            <a:endParaRPr lang="en-US" sz="1200" dirty="0"/>
          </a:p>
        </p:txBody>
      </p:sp>
      <p:sp>
        <p:nvSpPr>
          <p:cNvPr id="15" name="Text 13"/>
          <p:cNvSpPr txBox="1"/>
          <p:nvPr/>
        </p:nvSpPr>
        <p:spPr>
          <a:xfrm>
            <a:off x="7040880" y="4754880"/>
            <a:ext cx="4206240" cy="640080"/>
          </a:xfrm>
          <a:prstGeom prst="rect">
            <a:avLst/>
          </a:prstGeom>
          <a:noFill/>
          <a:ln/>
        </p:spPr>
        <p:txBody>
          <a:bodyPr wrap="square" lIns="0" tIns="0" rIns="0" bIns="0" rtlCol="0" anchor="t"/>
          <a:lstStyle/>
          <a:p>
            <a:pPr indent="0" marL="0">
              <a:lnSpc>
                <a:spcPct val="110000"/>
              </a:lnSpc>
              <a:buNone/>
            </a:pPr>
            <a:r>
              <a:rPr lang="en-US" sz="1600" b="1" dirty="0">
                <a:solidFill>
                  <a:srgbClr val="002D62"/>
                </a:solidFill>
                <a:latin typeface="Calibri" pitchFamily="34" charset="0"/>
                <a:ea typeface="Calibri" pitchFamily="34" charset="-122"/>
                <a:cs typeface="Calibri" pitchFamily="34" charset="-120"/>
              </a:rPr>
              <a:t>tokens you kept</a:t>
            </a:r>
            <a:pPr indent="0" marL="0">
              <a:lnSpc>
                <a:spcPct val="110000"/>
              </a:lnSpc>
              <a:buNone/>
            </a:pPr>
            <a:r>
              <a:rPr lang="en-US" sz="1600" dirty="0">
                <a:solidFill>
                  <a:srgbClr val="5B6B7B"/>
                </a:solidFill>
                <a:latin typeface="Calibri" pitchFamily="34" charset="0"/>
                <a:ea typeface="Calibri" pitchFamily="34" charset="-122"/>
                <a:cs typeface="Calibri" pitchFamily="34" charset="-120"/>
              </a:rPr>
              <a:t>  +  </a:t>
            </a:r>
            <a:pPr indent="0" marL="0">
              <a:lnSpc>
                <a:spcPct val="110000"/>
              </a:lnSpc>
              <a:buNone/>
            </a:pPr>
            <a:r>
              <a:rPr lang="en-US" sz="1600" b="1" dirty="0">
                <a:solidFill>
                  <a:srgbClr val="002D62"/>
                </a:solidFill>
                <a:latin typeface="Calibri" pitchFamily="34" charset="0"/>
                <a:ea typeface="Calibri" pitchFamily="34" charset="-122"/>
                <a:cs typeface="Calibri" pitchFamily="34" charset="-120"/>
              </a:rPr>
              <a:t>your equal share of the fund</a:t>
            </a:r>
            <a:endParaRPr lang="en-US" sz="1600" dirty="0"/>
          </a:p>
        </p:txBody>
      </p:sp>
      <p:sp>
        <p:nvSpPr>
          <p:cNvPr id="16" name="Text 14"/>
          <p:cNvSpPr txBox="1"/>
          <p:nvPr/>
        </p:nvSpPr>
        <p:spPr>
          <a:xfrm>
            <a:off x="640080" y="5623560"/>
            <a:ext cx="10881360" cy="548640"/>
          </a:xfrm>
          <a:prstGeom prst="rect">
            <a:avLst/>
          </a:prstGeom>
          <a:noFill/>
          <a:ln/>
        </p:spPr>
        <p:txBody>
          <a:bodyPr wrap="square" lIns="0" tIns="0" rIns="0" bIns="0" rtlCol="0" anchor="t"/>
          <a:lstStyle/>
          <a:p>
            <a:pPr indent="0" marL="0">
              <a:buNone/>
            </a:pPr>
            <a:r>
              <a:rPr lang="en-US" sz="1350" i="1" dirty="0">
                <a:solidFill>
                  <a:srgbClr val="5B6B7B"/>
                </a:solidFill>
                <a:latin typeface="Calibri" pitchFamily="34" charset="0"/>
                <a:ea typeface="Calibri" pitchFamily="34" charset="-122"/>
                <a:cs typeface="Calibri" pitchFamily="34" charset="-120"/>
              </a:rPr>
              <a:t>Keeping a token is worth 1 to you. A token in the fund becomes 2, but that 2 is shared by everyone.</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411480"/>
            <a:ext cx="10972800" cy="320040"/>
          </a:xfrm>
          <a:prstGeom prst="rect">
            <a:avLst/>
          </a:prstGeom>
          <a:noFill/>
          <a:ln/>
        </p:spPr>
        <p:txBody>
          <a:bodyPr wrap="square" lIns="0" tIns="0" rIns="0" bIns="0" rtlCol="0" anchor="ctr"/>
          <a:lstStyle/>
          <a:p>
            <a:pPr indent="0" marL="0">
              <a:buNone/>
            </a:pPr>
            <a:r>
              <a:rPr lang="en-US" sz="1200" b="1" spc="300" kern="0" dirty="0">
                <a:solidFill>
                  <a:srgbClr val="B9800B"/>
                </a:solidFill>
                <a:latin typeface="Calibri" pitchFamily="34" charset="0"/>
                <a:ea typeface="Calibri" pitchFamily="34" charset="-122"/>
                <a:cs typeface="Calibri" pitchFamily="34" charset="-120"/>
              </a:rPr>
              <a:t>STEP 2 · SEE ONE ROUND WORKED OUT</a:t>
            </a:r>
            <a:endParaRPr lang="en-US" sz="1200" dirty="0"/>
          </a:p>
        </p:txBody>
      </p:sp>
      <p:sp>
        <p:nvSpPr>
          <p:cNvPr id="3" name="Text 1"/>
          <p:cNvSpPr txBox="1"/>
          <p:nvPr/>
        </p:nvSpPr>
        <p:spPr>
          <a:xfrm>
            <a:off x="640080" y="713232"/>
            <a:ext cx="10972800" cy="822960"/>
          </a:xfrm>
          <a:prstGeom prst="rect">
            <a:avLst/>
          </a:prstGeom>
          <a:noFill/>
          <a:ln/>
        </p:spPr>
        <p:txBody>
          <a:bodyPr wrap="square" lIns="0" tIns="0" rIns="0" bIns="0" rtlCol="0" anchor="ctr"/>
          <a:lstStyle/>
          <a:p>
            <a:pPr indent="0" marL="0">
              <a:buNone/>
            </a:pPr>
            <a:r>
              <a:rPr lang="en-US" sz="3200" b="1" dirty="0">
                <a:solidFill>
                  <a:srgbClr val="002D62"/>
                </a:solidFill>
                <a:latin typeface="Cambria" pitchFamily="34" charset="0"/>
                <a:ea typeface="Cambria" pitchFamily="34" charset="-122"/>
                <a:cs typeface="Cambria" pitchFamily="34" charset="-120"/>
              </a:rPr>
              <a:t>One round, start to finish</a:t>
            </a:r>
            <a:endParaRPr lang="en-US" sz="3200" dirty="0"/>
          </a:p>
        </p:txBody>
      </p:sp>
      <p:sp>
        <p:nvSpPr>
          <p:cNvPr id="4" name="Text 2"/>
          <p:cNvSpPr txBox="1"/>
          <p:nvPr/>
        </p:nvSpPr>
        <p:spPr>
          <a:xfrm>
            <a:off x="640080" y="6400800"/>
            <a:ext cx="7315200" cy="274320"/>
          </a:xfrm>
          <a:prstGeom prst="rect">
            <a:avLst/>
          </a:prstGeom>
          <a:noFill/>
          <a:ln/>
        </p:spPr>
        <p:txBody>
          <a:bodyPr wrap="square" lIns="0" tIns="0" rIns="0" bIns="0" rtlCol="0" anchor="ctr"/>
          <a:lstStyle/>
          <a:p>
            <a:pPr indent="0" marL="0">
              <a:buNone/>
            </a:pPr>
            <a:r>
              <a:rPr lang="en-US" sz="1000" b="1" spc="200" kern="0" dirty="0">
                <a:solidFill>
                  <a:srgbClr val="B9800B"/>
                </a:solidFill>
                <a:latin typeface="Calibri" pitchFamily="34" charset="0"/>
                <a:ea typeface="Calibri" pitchFamily="34" charset="-122"/>
                <a:cs typeface="Calibri" pitchFamily="34" charset="-120"/>
              </a:rPr>
              <a:t>THE CONTRIBUTION GAME  ·  ECON 2103</a:t>
            </a:r>
            <a:endParaRPr lang="en-US" sz="1000" dirty="0"/>
          </a:p>
        </p:txBody>
      </p:sp>
      <p:sp>
        <p:nvSpPr>
          <p:cNvPr id="5" name="Shape 3"/>
          <p:cNvSpPr/>
          <p:nvPr/>
        </p:nvSpPr>
        <p:spPr>
          <a:xfrm>
            <a:off x="11018520" y="6446520"/>
            <a:ext cx="566928" cy="109728"/>
          </a:xfrm>
          <a:prstGeom prst="roundRect">
            <a:avLst>
              <a:gd name="adj" fmla="val 50000"/>
            </a:avLst>
          </a:prstGeom>
          <a:solidFill>
            <a:srgbClr val="F2A900"/>
          </a:solidFill>
          <a:ln/>
        </p:spPr>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640080" y="1783080"/>
          <a:ext cx="7406640" cy="914400"/>
        </p:xfrm>
        <a:graphic>
          <a:graphicData uri="http://schemas.openxmlformats.org/drawingml/2006/table">
            <a:tbl>
              <a:tblPr/>
              <a:tblGrid>
                <a:gridCol w="1737360"/>
                <a:gridCol w="1828800"/>
                <a:gridCol w="1280160"/>
                <a:gridCol w="1463040"/>
                <a:gridCol w="1097280"/>
              </a:tblGrid>
              <a:tr h="502920">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Player</a:t>
                      </a:r>
                      <a:endParaRPr lang="en-US" sz="14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02D62"/>
                    </a:solidFill>
                  </a:tcPr>
                </a:tc>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Tokens this round</a:t>
                      </a:r>
                      <a:endParaRPr lang="en-US" sz="14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02D62"/>
                    </a:solidFill>
                  </a:tcPr>
                </a:tc>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You keep</a:t>
                      </a:r>
                      <a:endParaRPr lang="en-US" sz="14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02D62"/>
                    </a:solidFill>
                  </a:tcPr>
                </a:tc>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You put in fund</a:t>
                      </a:r>
                      <a:endParaRPr lang="en-US" sz="14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02D62"/>
                    </a:solidFill>
                  </a:tcPr>
                </a:tc>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Your score</a:t>
                      </a:r>
                      <a:endParaRPr lang="en-US" sz="14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02D62"/>
                    </a:solidFill>
                  </a:tcPr>
                </a:tc>
              </a:tr>
              <a:tr h="457200">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Big Firm A</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25</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15</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10</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002D62"/>
                          </a:solidFill>
                          <a:latin typeface="Calibri" pitchFamily="34" charset="0"/>
                          <a:ea typeface="Calibri" pitchFamily="34" charset="-122"/>
                          <a:cs typeface="Calibri" pitchFamily="34" charset="-120"/>
                        </a:rPr>
                        <a:t>25</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r>
              <a:tr h="457200">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Big Firm B</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25</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20</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5</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002D62"/>
                          </a:solidFill>
                          <a:latin typeface="Calibri" pitchFamily="34" charset="0"/>
                          <a:ea typeface="Calibri" pitchFamily="34" charset="-122"/>
                          <a:cs typeface="Calibri" pitchFamily="34" charset="-120"/>
                        </a:rPr>
                        <a:t>30</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r>
              <a:tr h="457200">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Startup C</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15</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10</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5</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002D62"/>
                          </a:solidFill>
                          <a:latin typeface="Calibri" pitchFamily="34" charset="0"/>
                          <a:ea typeface="Calibri" pitchFamily="34" charset="-122"/>
                          <a:cs typeface="Calibri" pitchFamily="34" charset="-120"/>
                        </a:rPr>
                        <a:t>20</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r>
              <a:tr h="457200">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Startup D</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15</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15</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0</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002D62"/>
                          </a:solidFill>
                          <a:latin typeface="Calibri" pitchFamily="34" charset="0"/>
                          <a:ea typeface="Calibri" pitchFamily="34" charset="-122"/>
                          <a:cs typeface="Calibri" pitchFamily="34" charset="-120"/>
                        </a:rPr>
                        <a:t>25</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r>
            </a:tbl>
          </a:graphicData>
        </a:graphic>
      </p:graphicFrame>
      <p:sp>
        <p:nvSpPr>
          <p:cNvPr id="7" name="Shape 4"/>
          <p:cNvSpPr/>
          <p:nvPr/>
        </p:nvSpPr>
        <p:spPr>
          <a:xfrm>
            <a:off x="8321040" y="1783080"/>
            <a:ext cx="3246120" cy="2606040"/>
          </a:xfrm>
          <a:prstGeom prst="roundRect">
            <a:avLst>
              <a:gd name="adj" fmla="val 4211"/>
            </a:avLst>
          </a:prstGeom>
          <a:solidFill>
            <a:srgbClr val="FBF1D9"/>
          </a:solidFill>
          <a:ln/>
        </p:spPr>
      </p:sp>
      <p:sp>
        <p:nvSpPr>
          <p:cNvPr id="8" name="Text 5"/>
          <p:cNvSpPr txBox="1"/>
          <p:nvPr/>
        </p:nvSpPr>
        <p:spPr>
          <a:xfrm>
            <a:off x="8549640" y="1938528"/>
            <a:ext cx="2834640" cy="274320"/>
          </a:xfrm>
          <a:prstGeom prst="rect">
            <a:avLst/>
          </a:prstGeom>
          <a:noFill/>
          <a:ln/>
        </p:spPr>
        <p:txBody>
          <a:bodyPr wrap="square" lIns="0" tIns="0" rIns="0" bIns="0" rtlCol="0" anchor="ctr"/>
          <a:lstStyle/>
          <a:p>
            <a:pPr indent="0" marL="0">
              <a:buNone/>
            </a:pPr>
            <a:r>
              <a:rPr lang="en-US" sz="1100" b="1" spc="200" kern="0" dirty="0">
                <a:solidFill>
                  <a:srgbClr val="B9800B"/>
                </a:solidFill>
                <a:latin typeface="Calibri" pitchFamily="34" charset="0"/>
                <a:ea typeface="Calibri" pitchFamily="34" charset="-122"/>
                <a:cs typeface="Calibri" pitchFamily="34" charset="-120"/>
              </a:rPr>
              <a:t>THE FUND, STEP BY STEP</a:t>
            </a:r>
            <a:endParaRPr lang="en-US" sz="1100" dirty="0"/>
          </a:p>
        </p:txBody>
      </p:sp>
      <p:sp>
        <p:nvSpPr>
          <p:cNvPr id="9" name="Text 6"/>
          <p:cNvSpPr txBox="1"/>
          <p:nvPr/>
        </p:nvSpPr>
        <p:spPr>
          <a:xfrm>
            <a:off x="8549640" y="2286000"/>
            <a:ext cx="2834640" cy="2011680"/>
          </a:xfrm>
          <a:prstGeom prst="rect">
            <a:avLst/>
          </a:prstGeom>
          <a:noFill/>
          <a:ln/>
        </p:spPr>
        <p:txBody>
          <a:bodyPr wrap="square" lIns="0" tIns="0" rIns="0" bIns="0" rtlCol="0" anchor="t"/>
          <a:lstStyle/>
          <a:p>
            <a:pPr indent="0" marL="0">
              <a:lnSpc>
                <a:spcPct val="105000"/>
              </a:lnSpc>
              <a:buNone/>
            </a:pPr>
            <a:r>
              <a:rPr lang="en-US" sz="1250" dirty="0">
                <a:solidFill>
                  <a:srgbClr val="5B6B7B"/>
                </a:solidFill>
                <a:latin typeface="Calibri" pitchFamily="34" charset="0"/>
                <a:ea typeface="Calibri" pitchFamily="34" charset="-122"/>
                <a:cs typeface="Calibri" pitchFamily="34" charset="-120"/>
              </a:rPr>
              <a:t>Everyone's contributions:</a:t>
            </a:r>
            <a:endParaRPr lang="en-US" sz="1250" dirty="0"/>
          </a:p>
          <a:p>
            <a:pPr indent="0" marL="0">
              <a:lnSpc>
                <a:spcPct val="105000"/>
              </a:lnSpc>
              <a:spcAft>
                <a:spcPts val="800"/>
              </a:spcAft>
              <a:buNone/>
            </a:pPr>
            <a:r>
              <a:rPr lang="en-US" sz="1600" b="1" dirty="0">
                <a:solidFill>
                  <a:srgbClr val="002D62"/>
                </a:solidFill>
                <a:latin typeface="Calibri" pitchFamily="34" charset="0"/>
                <a:ea typeface="Calibri" pitchFamily="34" charset="-122"/>
                <a:cs typeface="Calibri" pitchFamily="34" charset="-120"/>
              </a:rPr>
              <a:t>10 + 5 + 5 + 0 = 20</a:t>
            </a:r>
            <a:endParaRPr lang="en-US" sz="1250" dirty="0"/>
          </a:p>
          <a:p>
            <a:pPr indent="0" marL="0">
              <a:lnSpc>
                <a:spcPct val="105000"/>
              </a:lnSpc>
              <a:buNone/>
            </a:pPr>
            <a:r>
              <a:rPr lang="en-US" sz="1250" dirty="0">
                <a:solidFill>
                  <a:srgbClr val="5B6B7B"/>
                </a:solidFill>
                <a:latin typeface="Calibri" pitchFamily="34" charset="0"/>
                <a:ea typeface="Calibri" pitchFamily="34" charset="-122"/>
                <a:cs typeface="Calibri" pitchFamily="34" charset="-120"/>
              </a:rPr>
              <a:t>Doubled:</a:t>
            </a:r>
            <a:endParaRPr lang="en-US" sz="1250" dirty="0"/>
          </a:p>
          <a:p>
            <a:pPr indent="0" marL="0">
              <a:lnSpc>
                <a:spcPct val="105000"/>
              </a:lnSpc>
              <a:spcAft>
                <a:spcPts val="800"/>
              </a:spcAft>
              <a:buNone/>
            </a:pPr>
            <a:r>
              <a:rPr lang="en-US" sz="1600" b="1" dirty="0">
                <a:solidFill>
                  <a:srgbClr val="002D62"/>
                </a:solidFill>
                <a:latin typeface="Calibri" pitchFamily="34" charset="0"/>
                <a:ea typeface="Calibri" pitchFamily="34" charset="-122"/>
                <a:cs typeface="Calibri" pitchFamily="34" charset="-120"/>
              </a:rPr>
              <a:t>20 × 2 = 40</a:t>
            </a:r>
            <a:endParaRPr lang="en-US" sz="1250" dirty="0"/>
          </a:p>
          <a:p>
            <a:pPr indent="0" marL="0">
              <a:lnSpc>
                <a:spcPct val="105000"/>
              </a:lnSpc>
              <a:buNone/>
            </a:pPr>
            <a:r>
              <a:rPr lang="en-US" sz="1250" dirty="0">
                <a:solidFill>
                  <a:srgbClr val="5B6B7B"/>
                </a:solidFill>
                <a:latin typeface="Calibri" pitchFamily="34" charset="0"/>
                <a:ea typeface="Calibri" pitchFamily="34" charset="-122"/>
                <a:cs typeface="Calibri" pitchFamily="34" charset="-120"/>
              </a:rPr>
              <a:t>Split 4 ways:</a:t>
            </a:r>
            <a:endParaRPr lang="en-US" sz="1250" dirty="0"/>
          </a:p>
          <a:p>
            <a:pPr indent="0" marL="0">
              <a:lnSpc>
                <a:spcPct val="105000"/>
              </a:lnSpc>
              <a:buNone/>
            </a:pPr>
            <a:r>
              <a:rPr lang="en-US" sz="1600" b="1" dirty="0">
                <a:solidFill>
                  <a:srgbClr val="B9800B"/>
                </a:solidFill>
                <a:latin typeface="Calibri" pitchFamily="34" charset="0"/>
                <a:ea typeface="Calibri" pitchFamily="34" charset="-122"/>
                <a:cs typeface="Calibri" pitchFamily="34" charset="-120"/>
              </a:rPr>
              <a:t>40 ÷ 4 = 10 each</a:t>
            </a:r>
            <a:endParaRPr lang="en-US" sz="1250" dirty="0"/>
          </a:p>
        </p:txBody>
      </p:sp>
      <p:sp>
        <p:nvSpPr>
          <p:cNvPr id="10" name="Shape 7"/>
          <p:cNvSpPr/>
          <p:nvPr/>
        </p:nvSpPr>
        <p:spPr>
          <a:xfrm>
            <a:off x="640080" y="4709160"/>
            <a:ext cx="10927080" cy="1234440"/>
          </a:xfrm>
          <a:prstGeom prst="roundRect">
            <a:avLst>
              <a:gd name="adj" fmla="val 8889"/>
            </a:avLst>
          </a:prstGeom>
          <a:solidFill>
            <a:srgbClr val="002D62"/>
          </a:solidFill>
          <a:ln/>
        </p:spPr>
      </p:sp>
      <p:sp>
        <p:nvSpPr>
          <p:cNvPr id="11" name="Text 8"/>
          <p:cNvSpPr txBox="1"/>
          <p:nvPr/>
        </p:nvSpPr>
        <p:spPr>
          <a:xfrm>
            <a:off x="1005840" y="4892040"/>
            <a:ext cx="10241280" cy="868680"/>
          </a:xfrm>
          <a:prstGeom prst="rect">
            <a:avLst/>
          </a:prstGeom>
          <a:noFill/>
          <a:ln/>
        </p:spPr>
        <p:txBody>
          <a:bodyPr wrap="square" lIns="0" tIns="0" rIns="0" bIns="0" rtlCol="0" anchor="ctr"/>
          <a:lstStyle/>
          <a:p>
            <a:pPr indent="0" marL="0">
              <a:lnSpc>
                <a:spcPct val="115000"/>
              </a:lnSpc>
              <a:buNone/>
            </a:pPr>
            <a:r>
              <a:rPr lang="en-US" sz="1600" b="1" dirty="0">
                <a:solidFill>
                  <a:srgbClr val="F2A900"/>
                </a:solidFill>
                <a:latin typeface="Calibri" pitchFamily="34" charset="0"/>
                <a:ea typeface="Calibri" pitchFamily="34" charset="-122"/>
                <a:cs typeface="Calibri" pitchFamily="34" charset="-120"/>
              </a:rPr>
              <a:t>Every player gets the same 10 from the fund</a:t>
            </a:r>
            <a:pPr indent="0" marL="0">
              <a:lnSpc>
                <a:spcPct val="115000"/>
              </a:lnSpc>
              <a:buNone/>
            </a:pPr>
            <a:r>
              <a:rPr lang="en-US" sz="1600" dirty="0">
                <a:solidFill>
                  <a:srgbClr val="FFFFFF"/>
                </a:solidFill>
                <a:latin typeface="Calibri" pitchFamily="34" charset="0"/>
                <a:ea typeface="Calibri" pitchFamily="34" charset="-122"/>
                <a:cs typeface="Calibri" pitchFamily="34" charset="-120"/>
              </a:rPr>
              <a:t>, no matter what they put in. Your score is that 10 </a:t>
            </a:r>
            <a:pPr indent="0" marL="0">
              <a:lnSpc>
                <a:spcPct val="115000"/>
              </a:lnSpc>
              <a:buNone/>
            </a:pPr>
            <a:r>
              <a:rPr lang="en-US" sz="1600" b="1" dirty="0">
                <a:solidFill>
                  <a:srgbClr val="F2A900"/>
                </a:solidFill>
                <a:latin typeface="Calibri" pitchFamily="34" charset="0"/>
                <a:ea typeface="Calibri" pitchFamily="34" charset="-122"/>
                <a:cs typeface="Calibri" pitchFamily="34" charset="-120"/>
              </a:rPr>
              <a:t>plus</a:t>
            </a:r>
            <a:pPr indent="0" marL="0">
              <a:lnSpc>
                <a:spcPct val="115000"/>
              </a:lnSpc>
              <a:buNone/>
            </a:pPr>
            <a:r>
              <a:rPr lang="en-US" sz="1600" dirty="0">
                <a:solidFill>
                  <a:srgbClr val="FFFFFF"/>
                </a:solidFill>
                <a:latin typeface="Calibri" pitchFamily="34" charset="0"/>
                <a:ea typeface="Calibri" pitchFamily="34" charset="-122"/>
                <a:cs typeface="Calibri" pitchFamily="34" charset="-120"/>
              </a:rPr>
              <a:t> whatever tokens you kept.  </a:t>
            </a:r>
            <a:pPr indent="0" marL="0">
              <a:lnSpc>
                <a:spcPct val="115000"/>
              </a:lnSpc>
              <a:buNone/>
            </a:pPr>
            <a:r>
              <a:rPr lang="en-US" sz="1600" i="1" dirty="0">
                <a:solidFill>
                  <a:srgbClr val="FBF1D9"/>
                </a:solidFill>
                <a:latin typeface="Calibri" pitchFamily="34" charset="0"/>
                <a:ea typeface="Calibri" pitchFamily="34" charset="-122"/>
                <a:cs typeface="Calibri" pitchFamily="34" charset="-120"/>
              </a:rPr>
              <a:t>Quick way to find the share: it is just half the cup.</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411480"/>
            <a:ext cx="10972800" cy="320040"/>
          </a:xfrm>
          <a:prstGeom prst="rect">
            <a:avLst/>
          </a:prstGeom>
          <a:noFill/>
          <a:ln/>
        </p:spPr>
        <p:txBody>
          <a:bodyPr wrap="square" lIns="0" tIns="0" rIns="0" bIns="0" rtlCol="0" anchor="ctr"/>
          <a:lstStyle/>
          <a:p>
            <a:pPr indent="0" marL="0">
              <a:buNone/>
            </a:pPr>
            <a:r>
              <a:rPr lang="en-US" sz="1200" b="1" spc="300" kern="0" dirty="0">
                <a:solidFill>
                  <a:srgbClr val="B9800B"/>
                </a:solidFill>
                <a:latin typeface="Calibri" pitchFamily="34" charset="0"/>
                <a:ea typeface="Calibri" pitchFamily="34" charset="-122"/>
                <a:cs typeface="Calibri" pitchFamily="34" charset="-120"/>
              </a:rPr>
              <a:t>STEP 3 · YOUR PLAYER CARD</a:t>
            </a:r>
            <a:endParaRPr lang="en-US" sz="1200" dirty="0"/>
          </a:p>
        </p:txBody>
      </p:sp>
      <p:sp>
        <p:nvSpPr>
          <p:cNvPr id="3" name="Text 1"/>
          <p:cNvSpPr txBox="1"/>
          <p:nvPr/>
        </p:nvSpPr>
        <p:spPr>
          <a:xfrm>
            <a:off x="640080" y="713232"/>
            <a:ext cx="10972800" cy="822960"/>
          </a:xfrm>
          <a:prstGeom prst="rect">
            <a:avLst/>
          </a:prstGeom>
          <a:noFill/>
          <a:ln/>
        </p:spPr>
        <p:txBody>
          <a:bodyPr wrap="square" lIns="0" tIns="0" rIns="0" bIns="0" rtlCol="0" anchor="ctr"/>
          <a:lstStyle/>
          <a:p>
            <a:pPr indent="0" marL="0">
              <a:buNone/>
            </a:pPr>
            <a:r>
              <a:rPr lang="en-US" sz="3200" b="1" dirty="0">
                <a:solidFill>
                  <a:srgbClr val="002D62"/>
                </a:solidFill>
                <a:latin typeface="Cambria" pitchFamily="34" charset="0"/>
                <a:ea typeface="Cambria" pitchFamily="34" charset="-122"/>
                <a:cs typeface="Cambria" pitchFamily="34" charset="-120"/>
              </a:rPr>
              <a:t>How to fill in your card</a:t>
            </a:r>
            <a:endParaRPr lang="en-US" sz="3200" dirty="0"/>
          </a:p>
        </p:txBody>
      </p:sp>
      <p:sp>
        <p:nvSpPr>
          <p:cNvPr id="4" name="Text 2"/>
          <p:cNvSpPr txBox="1"/>
          <p:nvPr/>
        </p:nvSpPr>
        <p:spPr>
          <a:xfrm>
            <a:off x="640080" y="6400800"/>
            <a:ext cx="7315200" cy="274320"/>
          </a:xfrm>
          <a:prstGeom prst="rect">
            <a:avLst/>
          </a:prstGeom>
          <a:noFill/>
          <a:ln/>
        </p:spPr>
        <p:txBody>
          <a:bodyPr wrap="square" lIns="0" tIns="0" rIns="0" bIns="0" rtlCol="0" anchor="ctr"/>
          <a:lstStyle/>
          <a:p>
            <a:pPr indent="0" marL="0">
              <a:buNone/>
            </a:pPr>
            <a:r>
              <a:rPr lang="en-US" sz="1000" b="1" spc="200" kern="0" dirty="0">
                <a:solidFill>
                  <a:srgbClr val="B9800B"/>
                </a:solidFill>
                <a:latin typeface="Calibri" pitchFamily="34" charset="0"/>
                <a:ea typeface="Calibri" pitchFamily="34" charset="-122"/>
                <a:cs typeface="Calibri" pitchFamily="34" charset="-120"/>
              </a:rPr>
              <a:t>THE CONTRIBUTION GAME  ·  ECON 2103</a:t>
            </a:r>
            <a:endParaRPr lang="en-US" sz="1000" dirty="0"/>
          </a:p>
        </p:txBody>
      </p:sp>
      <p:sp>
        <p:nvSpPr>
          <p:cNvPr id="5" name="Shape 3"/>
          <p:cNvSpPr/>
          <p:nvPr/>
        </p:nvSpPr>
        <p:spPr>
          <a:xfrm>
            <a:off x="11018520" y="6446520"/>
            <a:ext cx="566928" cy="109728"/>
          </a:xfrm>
          <a:prstGeom prst="roundRect">
            <a:avLst>
              <a:gd name="adj" fmla="val 50000"/>
            </a:avLst>
          </a:prstGeom>
          <a:solidFill>
            <a:srgbClr val="F2A900"/>
          </a:solidFill>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640080" y="1691640"/>
          <a:ext cx="10927080" cy="914400"/>
        </p:xfrm>
        <a:graphic>
          <a:graphicData uri="http://schemas.openxmlformats.org/drawingml/2006/table">
            <a:tbl>
              <a:tblPr/>
              <a:tblGrid>
                <a:gridCol w="1051560"/>
                <a:gridCol w="1600200"/>
                <a:gridCol w="1234440"/>
                <a:gridCol w="1508760"/>
                <a:gridCol w="1828800"/>
                <a:gridCol w="1965960"/>
                <a:gridCol w="1737360"/>
              </a:tblGrid>
              <a:tr h="685800">
                <a:tc>
                  <a:txBody>
                    <a:bodyPr/>
                    <a:lstStyle/>
                    <a:p>
                      <a:pPr algn="ctr" indent="0" marL="0">
                        <a:buNone/>
                      </a:pPr>
                      <a:r>
                        <a:rPr lang="en-US" sz="1150" b="1" dirty="0">
                          <a:solidFill>
                            <a:srgbClr val="FFFFFF"/>
                          </a:solidFill>
                          <a:latin typeface="Calibri" pitchFamily="34" charset="0"/>
                          <a:ea typeface="Calibri" pitchFamily="34" charset="-122"/>
                          <a:cs typeface="Calibri" pitchFamily="34" charset="-120"/>
                        </a:rPr>
                        <a:t>Round</a:t>
                      </a:r>
                      <a:endParaRPr lang="en-US" sz="115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02D62"/>
                    </a:solidFill>
                  </a:tcPr>
                </a:tc>
                <a:tc>
                  <a:txBody>
                    <a:bodyPr/>
                    <a:lstStyle/>
                    <a:p>
                      <a:pPr algn="ctr" indent="0" marL="0">
                        <a:buNone/>
                      </a:pPr>
                      <a:r>
                        <a:rPr lang="en-US" sz="1150" b="1" dirty="0">
                          <a:solidFill>
                            <a:srgbClr val="FFFFFF"/>
                          </a:solidFill>
                          <a:latin typeface="Calibri" pitchFamily="34" charset="0"/>
                          <a:ea typeface="Calibri" pitchFamily="34" charset="-122"/>
                          <a:cs typeface="Calibri" pitchFamily="34" charset="-120"/>
                        </a:rPr>
                        <a:t>Your tokens</a:t>
                      </a:r>
                      <a:endParaRPr lang="en-US" sz="115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02D62"/>
                    </a:solidFill>
                  </a:tcPr>
                </a:tc>
                <a:tc>
                  <a:txBody>
                    <a:bodyPr/>
                    <a:lstStyle/>
                    <a:p>
                      <a:pPr algn="ctr" indent="0" marL="0">
                        <a:buNone/>
                      </a:pPr>
                      <a:r>
                        <a:rPr lang="en-US" sz="1150" b="1" dirty="0">
                          <a:solidFill>
                            <a:srgbClr val="FFFFFF"/>
                          </a:solidFill>
                          <a:latin typeface="Calibri" pitchFamily="34" charset="0"/>
                          <a:ea typeface="Calibri" pitchFamily="34" charset="-122"/>
                          <a:cs typeface="Calibri" pitchFamily="34" charset="-120"/>
                        </a:rPr>
                        <a:t>Keep</a:t>
                      </a:r>
                      <a:endParaRPr lang="en-US" sz="115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02D62"/>
                    </a:solidFill>
                  </a:tcPr>
                </a:tc>
                <a:tc>
                  <a:txBody>
                    <a:bodyPr/>
                    <a:lstStyle/>
                    <a:p>
                      <a:pPr algn="ctr" indent="0" marL="0">
                        <a:buNone/>
                      </a:pPr>
                      <a:r>
                        <a:rPr lang="en-US" sz="1150" b="1" dirty="0">
                          <a:solidFill>
                            <a:srgbClr val="FFFFFF"/>
                          </a:solidFill>
                          <a:latin typeface="Calibri" pitchFamily="34" charset="0"/>
                          <a:ea typeface="Calibri" pitchFamily="34" charset="-122"/>
                          <a:cs typeface="Calibri" pitchFamily="34" charset="-120"/>
                        </a:rPr>
                        <a:t>Contribute</a:t>
                      </a:r>
                      <a:endParaRPr lang="en-US" sz="115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02D62"/>
                    </a:solidFill>
                  </a:tcPr>
                </a:tc>
                <a:tc>
                  <a:txBody>
                    <a:bodyPr/>
                    <a:lstStyle/>
                    <a:p>
                      <a:pPr algn="ctr" indent="0" marL="0">
                        <a:buNone/>
                      </a:pPr>
                      <a:r>
                        <a:rPr lang="en-US" sz="1150" b="1" dirty="0">
                          <a:solidFill>
                            <a:srgbClr val="FFFFFF"/>
                          </a:solidFill>
                          <a:latin typeface="Calibri" pitchFamily="34" charset="0"/>
                          <a:ea typeface="Calibri" pitchFamily="34" charset="-122"/>
                          <a:cs typeface="Calibri" pitchFamily="34" charset="-120"/>
                        </a:rPr>
                        <a:t>Share each</a:t>
                      </a:r>
                      <a:endParaRPr lang="en-US" sz="1150" dirty="0">
                        <a:latin typeface="Calibri" charset="0"/>
                        <a:ea typeface="Calibri" charset="0"/>
                        <a:cs typeface="Calibri" charset="0"/>
                      </a:endParaRPr>
                    </a:p>
                    <a:p>
                      <a:pPr algn="ctr" indent="0" marL="0">
                        <a:buNone/>
                      </a:pPr>
                      <a:r>
                        <a:rPr lang="en-US" sz="1150" b="1" dirty="0">
                          <a:solidFill>
                            <a:srgbClr val="FFFFFF"/>
                          </a:solidFill>
                          <a:latin typeface="Calibri" pitchFamily="34" charset="0"/>
                          <a:ea typeface="Calibri" pitchFamily="34" charset="-122"/>
                          <a:cs typeface="Calibri" pitchFamily="34" charset="-120"/>
                        </a:rPr>
                        <a:t>(I announce)</a:t>
                      </a:r>
                      <a:endParaRPr lang="en-US" sz="115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02D62"/>
                    </a:solidFill>
                  </a:tcPr>
                </a:tc>
                <a:tc>
                  <a:txBody>
                    <a:bodyPr/>
                    <a:lstStyle/>
                    <a:p>
                      <a:pPr algn="ctr" indent="0" marL="0">
                        <a:buNone/>
                      </a:pPr>
                      <a:r>
                        <a:rPr lang="en-US" sz="1150" b="1" dirty="0">
                          <a:solidFill>
                            <a:srgbClr val="FFFFFF"/>
                          </a:solidFill>
                          <a:latin typeface="Calibri" pitchFamily="34" charset="0"/>
                          <a:ea typeface="Calibri" pitchFamily="34" charset="-122"/>
                          <a:cs typeface="Calibri" pitchFamily="34" charset="-120"/>
                        </a:rPr>
                        <a:t>Round score</a:t>
                      </a:r>
                      <a:endParaRPr lang="en-US" sz="1150" dirty="0">
                        <a:latin typeface="Calibri" charset="0"/>
                        <a:ea typeface="Calibri" charset="0"/>
                        <a:cs typeface="Calibri" charset="0"/>
                      </a:endParaRPr>
                    </a:p>
                    <a:p>
                      <a:pPr algn="ctr" indent="0" marL="0">
                        <a:buNone/>
                      </a:pPr>
                      <a:r>
                        <a:rPr lang="en-US" sz="1150" b="1" dirty="0">
                          <a:solidFill>
                            <a:srgbClr val="FFFFFF"/>
                          </a:solidFill>
                          <a:latin typeface="Calibri" pitchFamily="34" charset="0"/>
                          <a:ea typeface="Calibri" pitchFamily="34" charset="-122"/>
                          <a:cs typeface="Calibri" pitchFamily="34" charset="-120"/>
                        </a:rPr>
                        <a:t>(keep + share)</a:t>
                      </a:r>
                      <a:endParaRPr lang="en-US" sz="115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02D62"/>
                    </a:solidFill>
                  </a:tcPr>
                </a:tc>
                <a:tc>
                  <a:txBody>
                    <a:bodyPr/>
                    <a:lstStyle/>
                    <a:p>
                      <a:pPr algn="ctr" indent="0" marL="0">
                        <a:buNone/>
                      </a:pPr>
                      <a:r>
                        <a:rPr lang="en-US" sz="1150" b="1" dirty="0">
                          <a:solidFill>
                            <a:srgbClr val="FFFFFF"/>
                          </a:solidFill>
                          <a:latin typeface="Calibri" pitchFamily="34" charset="0"/>
                          <a:ea typeface="Calibri" pitchFamily="34" charset="-122"/>
                          <a:cs typeface="Calibri" pitchFamily="34" charset="-120"/>
                        </a:rPr>
                        <a:t>Running total</a:t>
                      </a:r>
                      <a:endParaRPr lang="en-US" sz="115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02D62"/>
                    </a:solidFill>
                  </a:tcPr>
                </a:tc>
              </a:tr>
              <a:tr h="502920">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1</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25</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15</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10</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A37"/>
                          </a:solidFill>
                          <a:latin typeface="Calibri" pitchFamily="34" charset="0"/>
                          <a:ea typeface="Calibri" pitchFamily="34" charset="-122"/>
                          <a:cs typeface="Calibri" pitchFamily="34" charset="-120"/>
                        </a:rPr>
                        <a:t>10</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002D62"/>
                          </a:solidFill>
                          <a:latin typeface="Calibri" pitchFamily="34" charset="0"/>
                          <a:ea typeface="Calibri" pitchFamily="34" charset="-122"/>
                          <a:cs typeface="Calibri" pitchFamily="34" charset="-120"/>
                        </a:rPr>
                        <a:t>25</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002D62"/>
                          </a:solidFill>
                          <a:latin typeface="Calibri" pitchFamily="34" charset="0"/>
                          <a:ea typeface="Calibri" pitchFamily="34" charset="-122"/>
                          <a:cs typeface="Calibri" pitchFamily="34" charset="-120"/>
                        </a:rPr>
                        <a:t>25</a:t>
                      </a:r>
                      <a:endParaRPr lang="en-US" sz="1500" dirty="0">
                        <a:latin typeface="Calibri" charset="0"/>
                        <a:ea typeface="Calibri" charset="0"/>
                        <a:cs typeface="Calibri" charset="0"/>
                      </a:endParaRPr>
                    </a:p>
                  </a:txBody>
                  <a:tcPr marL="91440" marR="91440" marT="45720" marB="4572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r>
            </a:tbl>
          </a:graphicData>
        </a:graphic>
      </p:graphicFrame>
      <p:sp>
        <p:nvSpPr>
          <p:cNvPr id="7" name="Text 4"/>
          <p:cNvSpPr txBox="1"/>
          <p:nvPr/>
        </p:nvSpPr>
        <p:spPr>
          <a:xfrm>
            <a:off x="640080" y="3017520"/>
            <a:ext cx="10881360" cy="320040"/>
          </a:xfrm>
          <a:prstGeom prst="rect">
            <a:avLst/>
          </a:prstGeom>
          <a:noFill/>
          <a:ln/>
        </p:spPr>
        <p:txBody>
          <a:bodyPr wrap="square" lIns="0" tIns="0" rIns="0" bIns="0" rtlCol="0" anchor="ctr"/>
          <a:lstStyle/>
          <a:p>
            <a:pPr indent="0" marL="0">
              <a:buNone/>
            </a:pPr>
            <a:r>
              <a:rPr lang="en-US" sz="1350" i="1" dirty="0">
                <a:solidFill>
                  <a:srgbClr val="5B6B7B"/>
                </a:solidFill>
                <a:latin typeface="Calibri" pitchFamily="34" charset="0"/>
                <a:ea typeface="Calibri" pitchFamily="34" charset="-122"/>
                <a:cs typeface="Calibri" pitchFamily="34" charset="-120"/>
              </a:rPr>
              <a:t>This row is Big Firm A from the round we just worked out.</a:t>
            </a:r>
            <a:endParaRPr lang="en-US" sz="1350" dirty="0"/>
          </a:p>
        </p:txBody>
      </p:sp>
      <p:sp>
        <p:nvSpPr>
          <p:cNvPr id="8" name="Text 5"/>
          <p:cNvSpPr txBox="1"/>
          <p:nvPr/>
        </p:nvSpPr>
        <p:spPr>
          <a:xfrm>
            <a:off x="640080" y="3474720"/>
            <a:ext cx="5532120" cy="2103120"/>
          </a:xfrm>
          <a:prstGeom prst="rect">
            <a:avLst/>
          </a:prstGeom>
          <a:noFill/>
          <a:ln/>
        </p:spPr>
        <p:txBody>
          <a:bodyPr wrap="square" lIns="0" tIns="0" rIns="0" bIns="0" rtlCol="0" anchor="t"/>
          <a:lstStyle/>
          <a:p>
            <a:pPr indent="0" marL="0">
              <a:lnSpc>
                <a:spcPct val="112000"/>
              </a:lnSpc>
              <a:buNone/>
            </a:pPr>
            <a:r>
              <a:rPr lang="en-US" sz="1450" b="1" dirty="0">
                <a:solidFill>
                  <a:srgbClr val="002D62"/>
                </a:solidFill>
                <a:latin typeface="Calibri" pitchFamily="34" charset="0"/>
                <a:ea typeface="Calibri" pitchFamily="34" charset="-122"/>
                <a:cs typeface="Calibri" pitchFamily="34" charset="-120"/>
              </a:rPr>
              <a:t>Your tokens:  </a:t>
            </a:r>
            <a:pPr indent="0" marL="0">
              <a:lnSpc>
                <a:spcPct val="112000"/>
              </a:lnSpc>
              <a:spcAft>
                <a:spcPts val="800"/>
              </a:spcAft>
              <a:buNone/>
            </a:pPr>
            <a:r>
              <a:rPr lang="en-US" sz="1450" dirty="0">
                <a:solidFill>
                  <a:srgbClr val="1F2A37"/>
                </a:solidFill>
                <a:latin typeface="Calibri" pitchFamily="34" charset="0"/>
                <a:ea typeface="Calibri" pitchFamily="34" charset="-122"/>
                <a:cs typeface="Calibri" pitchFamily="34" charset="-120"/>
              </a:rPr>
              <a:t>25 if you are a Big Firm, 15 if a Startup.</a:t>
            </a:r>
            <a:endParaRPr lang="en-US" sz="1450" dirty="0"/>
          </a:p>
          <a:p>
            <a:pPr indent="0" marL="0">
              <a:lnSpc>
                <a:spcPct val="112000"/>
              </a:lnSpc>
              <a:buNone/>
            </a:pPr>
            <a:r>
              <a:rPr lang="en-US" sz="1450" b="1" dirty="0">
                <a:solidFill>
                  <a:srgbClr val="002D62"/>
                </a:solidFill>
                <a:latin typeface="Calibri" pitchFamily="34" charset="0"/>
                <a:ea typeface="Calibri" pitchFamily="34" charset="-122"/>
                <a:cs typeface="Calibri" pitchFamily="34" charset="-120"/>
              </a:rPr>
              <a:t>Keep  and  Contribute:  </a:t>
            </a:r>
            <a:pPr indent="0" marL="0">
              <a:lnSpc>
                <a:spcPct val="112000"/>
              </a:lnSpc>
              <a:spcAft>
                <a:spcPts val="800"/>
              </a:spcAft>
              <a:buNone/>
            </a:pPr>
            <a:r>
              <a:rPr lang="en-US" sz="1450" dirty="0">
                <a:solidFill>
                  <a:srgbClr val="1F2A37"/>
                </a:solidFill>
                <a:latin typeface="Calibri" pitchFamily="34" charset="0"/>
                <a:ea typeface="Calibri" pitchFamily="34" charset="-122"/>
                <a:cs typeface="Calibri" pitchFamily="34" charset="-120"/>
              </a:rPr>
              <a:t>your choice, and they must add up to your tokens.</a:t>
            </a:r>
            <a:endParaRPr lang="en-US" sz="1450" dirty="0"/>
          </a:p>
          <a:p>
            <a:pPr indent="0" marL="0">
              <a:lnSpc>
                <a:spcPct val="112000"/>
              </a:lnSpc>
              <a:buNone/>
            </a:pPr>
            <a:r>
              <a:rPr lang="en-US" sz="1450" b="1" dirty="0">
                <a:solidFill>
                  <a:srgbClr val="002D62"/>
                </a:solidFill>
                <a:latin typeface="Calibri" pitchFamily="34" charset="0"/>
                <a:ea typeface="Calibri" pitchFamily="34" charset="-122"/>
                <a:cs typeface="Calibri" pitchFamily="34" charset="-120"/>
              </a:rPr>
              <a:t>Share each:  </a:t>
            </a:r>
            <a:pPr indent="0" marL="0">
              <a:lnSpc>
                <a:spcPct val="112000"/>
              </a:lnSpc>
              <a:buNone/>
            </a:pPr>
            <a:r>
              <a:rPr lang="en-US" sz="1450" dirty="0">
                <a:solidFill>
                  <a:srgbClr val="1F2A37"/>
                </a:solidFill>
                <a:latin typeface="Calibri" pitchFamily="34" charset="0"/>
                <a:ea typeface="Calibri" pitchFamily="34" charset="-122"/>
                <a:cs typeface="Calibri" pitchFamily="34" charset="-120"/>
              </a:rPr>
              <a:t>the number I call out after the cup is counted.</a:t>
            </a:r>
            <a:endParaRPr lang="en-US" sz="1450" dirty="0"/>
          </a:p>
        </p:txBody>
      </p:sp>
      <p:sp>
        <p:nvSpPr>
          <p:cNvPr id="9" name="Text 6"/>
          <p:cNvSpPr txBox="1"/>
          <p:nvPr/>
        </p:nvSpPr>
        <p:spPr>
          <a:xfrm>
            <a:off x="6355080" y="3474720"/>
            <a:ext cx="5166360" cy="2103120"/>
          </a:xfrm>
          <a:prstGeom prst="rect">
            <a:avLst/>
          </a:prstGeom>
          <a:noFill/>
          <a:ln/>
        </p:spPr>
        <p:txBody>
          <a:bodyPr wrap="square" lIns="0" tIns="0" rIns="0" bIns="0" rtlCol="0" anchor="t"/>
          <a:lstStyle/>
          <a:p>
            <a:pPr indent="0" marL="0">
              <a:lnSpc>
                <a:spcPct val="112000"/>
              </a:lnSpc>
              <a:buNone/>
            </a:pPr>
            <a:r>
              <a:rPr lang="en-US" sz="1450" b="1" dirty="0">
                <a:solidFill>
                  <a:srgbClr val="002D62"/>
                </a:solidFill>
                <a:latin typeface="Calibri" pitchFamily="34" charset="0"/>
                <a:ea typeface="Calibri" pitchFamily="34" charset="-122"/>
                <a:cs typeface="Calibri" pitchFamily="34" charset="-120"/>
              </a:rPr>
              <a:t>Round score:  </a:t>
            </a:r>
            <a:pPr indent="0" marL="0">
              <a:lnSpc>
                <a:spcPct val="112000"/>
              </a:lnSpc>
              <a:spcAft>
                <a:spcPts val="800"/>
              </a:spcAft>
              <a:buNone/>
            </a:pPr>
            <a:r>
              <a:rPr lang="en-US" sz="1450" dirty="0">
                <a:solidFill>
                  <a:srgbClr val="1F2A37"/>
                </a:solidFill>
                <a:latin typeface="Calibri" pitchFamily="34" charset="0"/>
                <a:ea typeface="Calibri" pitchFamily="34" charset="-122"/>
                <a:cs typeface="Calibri" pitchFamily="34" charset="-120"/>
              </a:rPr>
              <a:t>Keep + Share each. Here 15 + 10 = 25.</a:t>
            </a:r>
            <a:endParaRPr lang="en-US" sz="1450" dirty="0"/>
          </a:p>
          <a:p>
            <a:pPr indent="0" marL="0">
              <a:lnSpc>
                <a:spcPct val="112000"/>
              </a:lnSpc>
              <a:buNone/>
            </a:pPr>
            <a:r>
              <a:rPr lang="en-US" sz="1450" b="1" dirty="0">
                <a:solidFill>
                  <a:srgbClr val="002D62"/>
                </a:solidFill>
                <a:latin typeface="Calibri" pitchFamily="34" charset="0"/>
                <a:ea typeface="Calibri" pitchFamily="34" charset="-122"/>
                <a:cs typeface="Calibri" pitchFamily="34" charset="-120"/>
              </a:rPr>
              <a:t>Running total:  </a:t>
            </a:r>
            <a:pPr indent="0" marL="0">
              <a:lnSpc>
                <a:spcPct val="112000"/>
              </a:lnSpc>
              <a:spcAft>
                <a:spcPts val="800"/>
              </a:spcAft>
              <a:buNone/>
            </a:pPr>
            <a:r>
              <a:rPr lang="en-US" sz="1450" dirty="0">
                <a:solidFill>
                  <a:srgbClr val="1F2A37"/>
                </a:solidFill>
                <a:latin typeface="Calibri" pitchFamily="34" charset="0"/>
                <a:ea typeface="Calibri" pitchFamily="34" charset="-122"/>
                <a:cs typeface="Calibri" pitchFamily="34" charset="-120"/>
              </a:rPr>
              <a:t>add each round's score as we go.</a:t>
            </a:r>
            <a:endParaRPr lang="en-US" sz="1450" dirty="0"/>
          </a:p>
          <a:p>
            <a:pPr indent="0" marL="0">
              <a:lnSpc>
                <a:spcPct val="112000"/>
              </a:lnSpc>
              <a:buNone/>
            </a:pPr>
            <a:r>
              <a:rPr lang="en-US" sz="1450" b="1" dirty="0">
                <a:solidFill>
                  <a:srgbClr val="B9800B"/>
                </a:solidFill>
                <a:latin typeface="Calibri" pitchFamily="34" charset="0"/>
                <a:ea typeface="Calibri" pitchFamily="34" charset="-122"/>
                <a:cs typeface="Calibri" pitchFamily="34" charset="-120"/>
              </a:rPr>
              <a:t>Keep your own card private.</a:t>
            </a:r>
            <a:endParaRPr lang="en-US" sz="1450" dirty="0"/>
          </a:p>
        </p:txBody>
      </p:sp>
      <p:sp>
        <p:nvSpPr>
          <p:cNvPr id="10" name="Shape 7"/>
          <p:cNvSpPr/>
          <p:nvPr/>
        </p:nvSpPr>
        <p:spPr>
          <a:xfrm>
            <a:off x="640080" y="5669280"/>
            <a:ext cx="10927080" cy="594360"/>
          </a:xfrm>
          <a:prstGeom prst="roundRect">
            <a:avLst>
              <a:gd name="adj" fmla="val 15385"/>
            </a:avLst>
          </a:prstGeom>
          <a:solidFill>
            <a:srgbClr val="FBF1D9"/>
          </a:solidFill>
          <a:ln/>
        </p:spPr>
      </p:sp>
      <p:sp>
        <p:nvSpPr>
          <p:cNvPr id="11" name="Text 8"/>
          <p:cNvSpPr txBox="1"/>
          <p:nvPr/>
        </p:nvSpPr>
        <p:spPr>
          <a:xfrm>
            <a:off x="914400" y="5769864"/>
            <a:ext cx="10424160" cy="411480"/>
          </a:xfrm>
          <a:prstGeom prst="rect">
            <a:avLst/>
          </a:prstGeom>
          <a:noFill/>
          <a:ln/>
        </p:spPr>
        <p:txBody>
          <a:bodyPr wrap="square" lIns="0" tIns="0" rIns="0" bIns="0" rtlCol="0" anchor="ctr"/>
          <a:lstStyle/>
          <a:p>
            <a:pPr indent="0" marL="0">
              <a:buNone/>
            </a:pPr>
            <a:r>
              <a:rPr lang="en-US" sz="1450" b="1" dirty="0">
                <a:solidFill>
                  <a:srgbClr val="B9800B"/>
                </a:solidFill>
                <a:latin typeface="Calibri" pitchFamily="34" charset="0"/>
                <a:ea typeface="Calibri" pitchFamily="34" charset="-122"/>
                <a:cs typeface="Calibri" pitchFamily="34" charset="-120"/>
              </a:rPr>
              <a:t>Quick way to get your share:  </a:t>
            </a:r>
            <a:pPr indent="0" marL="0">
              <a:buNone/>
            </a:pPr>
            <a:r>
              <a:rPr lang="en-US" sz="1450" dirty="0">
                <a:solidFill>
                  <a:srgbClr val="1F2A37"/>
                </a:solidFill>
                <a:latin typeface="Calibri" pitchFamily="34" charset="0"/>
                <a:ea typeface="Calibri" pitchFamily="34" charset="-122"/>
                <a:cs typeface="Calibri" pitchFamily="34" charset="-120"/>
              </a:rPr>
              <a:t>it is always half of what is in the cup (cup of 20 gives a share of 10).</a:t>
            </a:r>
            <a:endParaRPr lang="en-US" sz="14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02D62"/>
        </a:solidFill>
      </p:bgPr>
    </p:bg>
    <p:spTree>
      <p:nvGrpSpPr>
        <p:cNvPr id="1" name=""/>
        <p:cNvGrpSpPr/>
        <p:nvPr/>
      </p:nvGrpSpPr>
      <p:grpSpPr>
        <a:xfrm>
          <a:off x="0" y="0"/>
          <a:ext cx="0" cy="0"/>
          <a:chOff x="0" y="0"/>
          <a:chExt cx="0" cy="0"/>
        </a:xfrm>
      </p:grpSpPr>
      <p:sp>
        <p:nvSpPr>
          <p:cNvPr id="2" name="Text 0"/>
          <p:cNvSpPr txBox="1"/>
          <p:nvPr/>
        </p:nvSpPr>
        <p:spPr>
          <a:xfrm>
            <a:off x="640080" y="411480"/>
            <a:ext cx="10972800" cy="320040"/>
          </a:xfrm>
          <a:prstGeom prst="rect">
            <a:avLst/>
          </a:prstGeom>
          <a:noFill/>
          <a:ln/>
        </p:spPr>
        <p:txBody>
          <a:bodyPr wrap="square" lIns="0" tIns="0" rIns="0" bIns="0" rtlCol="0" anchor="ctr"/>
          <a:lstStyle/>
          <a:p>
            <a:pPr indent="0" marL="0">
              <a:buNone/>
            </a:pPr>
            <a:r>
              <a:rPr lang="en-US" sz="1200" b="1" spc="300" kern="0" dirty="0">
                <a:solidFill>
                  <a:srgbClr val="F2A900"/>
                </a:solidFill>
                <a:latin typeface="Calibri" pitchFamily="34" charset="0"/>
                <a:ea typeface="Calibri" pitchFamily="34" charset="-122"/>
                <a:cs typeface="Calibri" pitchFamily="34" charset="-120"/>
              </a:rPr>
              <a:t>STEP 4 · WHAT YOU ACTUALLY DO</a:t>
            </a:r>
            <a:endParaRPr lang="en-US" sz="1200" dirty="0"/>
          </a:p>
        </p:txBody>
      </p:sp>
      <p:sp>
        <p:nvSpPr>
          <p:cNvPr id="3" name="Text 1"/>
          <p:cNvSpPr txBox="1"/>
          <p:nvPr/>
        </p:nvSpPr>
        <p:spPr>
          <a:xfrm>
            <a:off x="640080" y="713232"/>
            <a:ext cx="10972800" cy="82296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Each round, step by step</a:t>
            </a:r>
            <a:endParaRPr lang="en-US" sz="3200" dirty="0"/>
          </a:p>
        </p:txBody>
      </p:sp>
      <p:sp>
        <p:nvSpPr>
          <p:cNvPr id="4" name="Text 2"/>
          <p:cNvSpPr txBox="1"/>
          <p:nvPr/>
        </p:nvSpPr>
        <p:spPr>
          <a:xfrm>
            <a:off x="640080" y="6400800"/>
            <a:ext cx="7315200" cy="274320"/>
          </a:xfrm>
          <a:prstGeom prst="rect">
            <a:avLst/>
          </a:prstGeom>
          <a:noFill/>
          <a:ln/>
        </p:spPr>
        <p:txBody>
          <a:bodyPr wrap="square" lIns="0" tIns="0" rIns="0" bIns="0" rtlCol="0" anchor="ctr"/>
          <a:lstStyle/>
          <a:p>
            <a:pPr indent="0" marL="0">
              <a:buNone/>
            </a:pPr>
            <a:r>
              <a:rPr lang="en-US" sz="1000" b="1" spc="200" kern="0" dirty="0">
                <a:solidFill>
                  <a:srgbClr val="F2A900"/>
                </a:solidFill>
                <a:latin typeface="Calibri" pitchFamily="34" charset="0"/>
                <a:ea typeface="Calibri" pitchFamily="34" charset="-122"/>
                <a:cs typeface="Calibri" pitchFamily="34" charset="-120"/>
              </a:rPr>
              <a:t>THE CONTRIBUTION GAME  ·  ECON 2103</a:t>
            </a:r>
            <a:endParaRPr lang="en-US" sz="1000" dirty="0"/>
          </a:p>
        </p:txBody>
      </p:sp>
      <p:sp>
        <p:nvSpPr>
          <p:cNvPr id="5" name="Shape 3"/>
          <p:cNvSpPr/>
          <p:nvPr/>
        </p:nvSpPr>
        <p:spPr>
          <a:xfrm>
            <a:off x="11018520" y="6446520"/>
            <a:ext cx="566928" cy="109728"/>
          </a:xfrm>
          <a:prstGeom prst="roundRect">
            <a:avLst>
              <a:gd name="adj" fmla="val 50000"/>
            </a:avLst>
          </a:prstGeom>
          <a:solidFill>
            <a:srgbClr val="F2A900"/>
          </a:solidFill>
          <a:ln/>
        </p:spPr>
      </p:sp>
      <p:sp>
        <p:nvSpPr>
          <p:cNvPr id="6" name="Shape 4"/>
          <p:cNvSpPr/>
          <p:nvPr/>
        </p:nvSpPr>
        <p:spPr>
          <a:xfrm>
            <a:off x="640080" y="1965960"/>
            <a:ext cx="2587752" cy="2788920"/>
          </a:xfrm>
          <a:prstGeom prst="roundRect">
            <a:avLst>
              <a:gd name="adj" fmla="val 4240"/>
            </a:avLst>
          </a:prstGeom>
          <a:solidFill>
            <a:srgbClr val="0B3A6F"/>
          </a:solidFill>
          <a:ln w="12700">
            <a:solidFill>
              <a:srgbClr val="F2A900"/>
            </a:solidFill>
            <a:prstDash val="solid"/>
          </a:ln>
        </p:spPr>
      </p:sp>
      <p:sp>
        <p:nvSpPr>
          <p:cNvPr id="7" name="Text 5"/>
          <p:cNvSpPr txBox="1"/>
          <p:nvPr/>
        </p:nvSpPr>
        <p:spPr>
          <a:xfrm>
            <a:off x="868680" y="2148840"/>
            <a:ext cx="914400" cy="640080"/>
          </a:xfrm>
          <a:prstGeom prst="rect">
            <a:avLst/>
          </a:prstGeom>
          <a:noFill/>
          <a:ln/>
        </p:spPr>
        <p:txBody>
          <a:bodyPr wrap="square" lIns="0" tIns="0" rIns="0" bIns="0" rtlCol="0" anchor="ctr"/>
          <a:lstStyle/>
          <a:p>
            <a:pPr indent="0" marL="0">
              <a:buNone/>
            </a:pPr>
            <a:r>
              <a:rPr lang="en-US" sz="3200" b="1" dirty="0">
                <a:solidFill>
                  <a:srgbClr val="F2A900"/>
                </a:solidFill>
                <a:latin typeface="Cambria" pitchFamily="34" charset="0"/>
                <a:ea typeface="Cambria" pitchFamily="34" charset="-122"/>
                <a:cs typeface="Cambria" pitchFamily="34" charset="-120"/>
              </a:rPr>
              <a:t>1</a:t>
            </a:r>
            <a:endParaRPr lang="en-US" sz="3200" dirty="0"/>
          </a:p>
        </p:txBody>
      </p:sp>
      <p:sp>
        <p:nvSpPr>
          <p:cNvPr id="8" name="Text 6"/>
          <p:cNvSpPr txBox="1"/>
          <p:nvPr/>
        </p:nvSpPr>
        <p:spPr>
          <a:xfrm>
            <a:off x="868680" y="2788920"/>
            <a:ext cx="2148840" cy="685800"/>
          </a:xfrm>
          <a:prstGeom prst="rect">
            <a:avLst/>
          </a:prstGeom>
          <a:noFill/>
          <a:ln/>
        </p:spPr>
        <p:txBody>
          <a:bodyPr wrap="square" lIns="0" tIns="0" rIns="0" bIns="0" rtlCol="0" anchor="t"/>
          <a:lstStyle/>
          <a:p>
            <a:pPr indent="0" marL="0">
              <a:lnSpc>
                <a:spcPct val="100000"/>
              </a:lnSpc>
              <a:buNone/>
            </a:pPr>
            <a:r>
              <a:rPr lang="en-US" sz="1600" b="1" dirty="0">
                <a:solidFill>
                  <a:srgbClr val="FFFFFF"/>
                </a:solidFill>
                <a:latin typeface="Cambria" pitchFamily="34" charset="0"/>
                <a:ea typeface="Cambria" pitchFamily="34" charset="-122"/>
                <a:cs typeface="Cambria" pitchFamily="34" charset="-120"/>
              </a:rPr>
              <a:t>Decide privately</a:t>
            </a:r>
            <a:endParaRPr lang="en-US" sz="1600" dirty="0"/>
          </a:p>
        </p:txBody>
      </p:sp>
      <p:sp>
        <p:nvSpPr>
          <p:cNvPr id="9" name="Text 7"/>
          <p:cNvSpPr txBox="1"/>
          <p:nvPr/>
        </p:nvSpPr>
        <p:spPr>
          <a:xfrm>
            <a:off x="868680" y="3520440"/>
            <a:ext cx="2194560" cy="1143000"/>
          </a:xfrm>
          <a:prstGeom prst="rect">
            <a:avLst/>
          </a:prstGeom>
          <a:noFill/>
          <a:ln/>
        </p:spPr>
        <p:txBody>
          <a:bodyPr wrap="square" lIns="0" tIns="0" rIns="0" bIns="0" rtlCol="0" anchor="t"/>
          <a:lstStyle/>
          <a:p>
            <a:pPr indent="0" marL="0">
              <a:lnSpc>
                <a:spcPct val="110000"/>
              </a:lnSpc>
              <a:buNone/>
            </a:pPr>
            <a:r>
              <a:rPr lang="en-US" sz="1250" dirty="0">
                <a:solidFill>
                  <a:srgbClr val="FBF1D9"/>
                </a:solidFill>
                <a:latin typeface="Calibri" pitchFamily="34" charset="0"/>
                <a:ea typeface="Calibri" pitchFamily="34" charset="-122"/>
                <a:cs typeface="Calibri" pitchFamily="34" charset="-120"/>
              </a:rPr>
              <a:t>Choose how many tokens to keep and how many to put in the Group Fund.</a:t>
            </a:r>
            <a:endParaRPr lang="en-US" sz="1250" dirty="0"/>
          </a:p>
        </p:txBody>
      </p:sp>
      <p:sp>
        <p:nvSpPr>
          <p:cNvPr id="10" name="Shape 8"/>
          <p:cNvSpPr/>
          <p:nvPr/>
        </p:nvSpPr>
        <p:spPr>
          <a:xfrm>
            <a:off x="3401568" y="1965960"/>
            <a:ext cx="2587752" cy="2788920"/>
          </a:xfrm>
          <a:prstGeom prst="roundRect">
            <a:avLst>
              <a:gd name="adj" fmla="val 4240"/>
            </a:avLst>
          </a:prstGeom>
          <a:solidFill>
            <a:srgbClr val="0B3A6F"/>
          </a:solidFill>
          <a:ln w="12700">
            <a:solidFill>
              <a:srgbClr val="F2A900"/>
            </a:solidFill>
            <a:prstDash val="solid"/>
          </a:ln>
        </p:spPr>
      </p:sp>
      <p:sp>
        <p:nvSpPr>
          <p:cNvPr id="11" name="Text 9"/>
          <p:cNvSpPr txBox="1"/>
          <p:nvPr/>
        </p:nvSpPr>
        <p:spPr>
          <a:xfrm>
            <a:off x="3630168" y="2148840"/>
            <a:ext cx="914400" cy="640080"/>
          </a:xfrm>
          <a:prstGeom prst="rect">
            <a:avLst/>
          </a:prstGeom>
          <a:noFill/>
          <a:ln/>
        </p:spPr>
        <p:txBody>
          <a:bodyPr wrap="square" lIns="0" tIns="0" rIns="0" bIns="0" rtlCol="0" anchor="ctr"/>
          <a:lstStyle/>
          <a:p>
            <a:pPr indent="0" marL="0">
              <a:buNone/>
            </a:pPr>
            <a:r>
              <a:rPr lang="en-US" sz="3200" b="1" dirty="0">
                <a:solidFill>
                  <a:srgbClr val="F2A900"/>
                </a:solidFill>
                <a:latin typeface="Cambria" pitchFamily="34" charset="0"/>
                <a:ea typeface="Cambria" pitchFamily="34" charset="-122"/>
                <a:cs typeface="Cambria" pitchFamily="34" charset="-120"/>
              </a:rPr>
              <a:t>2</a:t>
            </a:r>
            <a:endParaRPr lang="en-US" sz="3200" dirty="0"/>
          </a:p>
        </p:txBody>
      </p:sp>
      <p:sp>
        <p:nvSpPr>
          <p:cNvPr id="12" name="Text 10"/>
          <p:cNvSpPr txBox="1"/>
          <p:nvPr/>
        </p:nvSpPr>
        <p:spPr>
          <a:xfrm>
            <a:off x="3630168" y="2788920"/>
            <a:ext cx="2148840" cy="685800"/>
          </a:xfrm>
          <a:prstGeom prst="rect">
            <a:avLst/>
          </a:prstGeom>
          <a:noFill/>
          <a:ln/>
        </p:spPr>
        <p:txBody>
          <a:bodyPr wrap="square" lIns="0" tIns="0" rIns="0" bIns="0" rtlCol="0" anchor="t"/>
          <a:lstStyle/>
          <a:p>
            <a:pPr indent="0" marL="0">
              <a:lnSpc>
                <a:spcPct val="100000"/>
              </a:lnSpc>
              <a:buNone/>
            </a:pPr>
            <a:r>
              <a:rPr lang="en-US" sz="1600" b="1" dirty="0">
                <a:solidFill>
                  <a:srgbClr val="FFFFFF"/>
                </a:solidFill>
                <a:latin typeface="Cambria" pitchFamily="34" charset="0"/>
                <a:ea typeface="Cambria" pitchFamily="34" charset="-122"/>
                <a:cs typeface="Cambria" pitchFamily="34" charset="-120"/>
              </a:rPr>
              <a:t>Drop it in the cup</a:t>
            </a:r>
            <a:endParaRPr lang="en-US" sz="1600" dirty="0"/>
          </a:p>
        </p:txBody>
      </p:sp>
      <p:sp>
        <p:nvSpPr>
          <p:cNvPr id="13" name="Text 11"/>
          <p:cNvSpPr txBox="1"/>
          <p:nvPr/>
        </p:nvSpPr>
        <p:spPr>
          <a:xfrm>
            <a:off x="3630168" y="3520440"/>
            <a:ext cx="2194560" cy="1143000"/>
          </a:xfrm>
          <a:prstGeom prst="rect">
            <a:avLst/>
          </a:prstGeom>
          <a:noFill/>
          <a:ln/>
        </p:spPr>
        <p:txBody>
          <a:bodyPr wrap="square" lIns="0" tIns="0" rIns="0" bIns="0" rtlCol="0" anchor="t"/>
          <a:lstStyle/>
          <a:p>
            <a:pPr indent="0" marL="0">
              <a:lnSpc>
                <a:spcPct val="110000"/>
              </a:lnSpc>
              <a:buNone/>
            </a:pPr>
            <a:r>
              <a:rPr lang="en-US" sz="1250" dirty="0">
                <a:solidFill>
                  <a:srgbClr val="FBF1D9"/>
                </a:solidFill>
                <a:latin typeface="Calibri" pitchFamily="34" charset="0"/>
                <a:ea typeface="Calibri" pitchFamily="34" charset="-122"/>
                <a:cs typeface="Calibri" pitchFamily="34" charset="-120"/>
              </a:rPr>
              <a:t>Secretly place your contribution in the group's cup. No one sees how much you gave. Keep the rest hidden.</a:t>
            </a:r>
            <a:endParaRPr lang="en-US" sz="1250" dirty="0"/>
          </a:p>
        </p:txBody>
      </p:sp>
      <p:sp>
        <p:nvSpPr>
          <p:cNvPr id="14" name="Shape 12"/>
          <p:cNvSpPr/>
          <p:nvPr/>
        </p:nvSpPr>
        <p:spPr>
          <a:xfrm>
            <a:off x="6163056" y="1965960"/>
            <a:ext cx="2587752" cy="2788920"/>
          </a:xfrm>
          <a:prstGeom prst="roundRect">
            <a:avLst>
              <a:gd name="adj" fmla="val 4240"/>
            </a:avLst>
          </a:prstGeom>
          <a:solidFill>
            <a:srgbClr val="0B3A6F"/>
          </a:solidFill>
          <a:ln w="12700">
            <a:solidFill>
              <a:srgbClr val="F2A900"/>
            </a:solidFill>
            <a:prstDash val="solid"/>
          </a:ln>
        </p:spPr>
      </p:sp>
      <p:sp>
        <p:nvSpPr>
          <p:cNvPr id="15" name="Text 13"/>
          <p:cNvSpPr txBox="1"/>
          <p:nvPr/>
        </p:nvSpPr>
        <p:spPr>
          <a:xfrm>
            <a:off x="6391656" y="2148840"/>
            <a:ext cx="914400" cy="640080"/>
          </a:xfrm>
          <a:prstGeom prst="rect">
            <a:avLst/>
          </a:prstGeom>
          <a:noFill/>
          <a:ln/>
        </p:spPr>
        <p:txBody>
          <a:bodyPr wrap="square" lIns="0" tIns="0" rIns="0" bIns="0" rtlCol="0" anchor="ctr"/>
          <a:lstStyle/>
          <a:p>
            <a:pPr indent="0" marL="0">
              <a:buNone/>
            </a:pPr>
            <a:r>
              <a:rPr lang="en-US" sz="3200" b="1" dirty="0">
                <a:solidFill>
                  <a:srgbClr val="F2A900"/>
                </a:solidFill>
                <a:latin typeface="Cambria" pitchFamily="34" charset="0"/>
                <a:ea typeface="Cambria" pitchFamily="34" charset="-122"/>
                <a:cs typeface="Cambria" pitchFamily="34" charset="-120"/>
              </a:rPr>
              <a:t>3</a:t>
            </a:r>
            <a:endParaRPr lang="en-US" sz="3200" dirty="0"/>
          </a:p>
        </p:txBody>
      </p:sp>
      <p:sp>
        <p:nvSpPr>
          <p:cNvPr id="16" name="Text 14"/>
          <p:cNvSpPr txBox="1"/>
          <p:nvPr/>
        </p:nvSpPr>
        <p:spPr>
          <a:xfrm>
            <a:off x="6391656" y="2788920"/>
            <a:ext cx="2148840" cy="685800"/>
          </a:xfrm>
          <a:prstGeom prst="rect">
            <a:avLst/>
          </a:prstGeom>
          <a:noFill/>
          <a:ln/>
        </p:spPr>
        <p:txBody>
          <a:bodyPr wrap="square" lIns="0" tIns="0" rIns="0" bIns="0" rtlCol="0" anchor="t"/>
          <a:lstStyle/>
          <a:p>
            <a:pPr indent="0" marL="0">
              <a:lnSpc>
                <a:spcPct val="100000"/>
              </a:lnSpc>
              <a:buNone/>
            </a:pPr>
            <a:r>
              <a:rPr lang="en-US" sz="1600" b="1" dirty="0">
                <a:solidFill>
                  <a:srgbClr val="FFFFFF"/>
                </a:solidFill>
                <a:latin typeface="Cambria" pitchFamily="34" charset="0"/>
                <a:ea typeface="Cambria" pitchFamily="34" charset="-122"/>
                <a:cs typeface="Cambria" pitchFamily="34" charset="-120"/>
              </a:rPr>
              <a:t>Count and split</a:t>
            </a:r>
            <a:endParaRPr lang="en-US" sz="1600" dirty="0"/>
          </a:p>
        </p:txBody>
      </p:sp>
      <p:sp>
        <p:nvSpPr>
          <p:cNvPr id="17" name="Text 15"/>
          <p:cNvSpPr txBox="1"/>
          <p:nvPr/>
        </p:nvSpPr>
        <p:spPr>
          <a:xfrm>
            <a:off x="6391656" y="3520440"/>
            <a:ext cx="2194560" cy="1143000"/>
          </a:xfrm>
          <a:prstGeom prst="rect">
            <a:avLst/>
          </a:prstGeom>
          <a:noFill/>
          <a:ln/>
        </p:spPr>
        <p:txBody>
          <a:bodyPr wrap="square" lIns="0" tIns="0" rIns="0" bIns="0" rtlCol="0" anchor="t"/>
          <a:lstStyle/>
          <a:p>
            <a:pPr indent="0" marL="0">
              <a:lnSpc>
                <a:spcPct val="110000"/>
              </a:lnSpc>
              <a:buNone/>
            </a:pPr>
            <a:r>
              <a:rPr lang="en-US" sz="1250" dirty="0">
                <a:solidFill>
                  <a:srgbClr val="FBF1D9"/>
                </a:solidFill>
                <a:latin typeface="Calibri" pitchFamily="34" charset="0"/>
                <a:ea typeface="Calibri" pitchFamily="34" charset="-122"/>
                <a:cs typeface="Calibri" pitchFamily="34" charset="-120"/>
              </a:rPr>
              <a:t>Only the cup total is counted. Your share is half the cup: the same for everyone in the group.</a:t>
            </a:r>
            <a:endParaRPr lang="en-US" sz="1250" dirty="0"/>
          </a:p>
        </p:txBody>
      </p:sp>
      <p:sp>
        <p:nvSpPr>
          <p:cNvPr id="18" name="Shape 16"/>
          <p:cNvSpPr/>
          <p:nvPr/>
        </p:nvSpPr>
        <p:spPr>
          <a:xfrm>
            <a:off x="8924544" y="1965960"/>
            <a:ext cx="2587752" cy="2788920"/>
          </a:xfrm>
          <a:prstGeom prst="roundRect">
            <a:avLst>
              <a:gd name="adj" fmla="val 4240"/>
            </a:avLst>
          </a:prstGeom>
          <a:solidFill>
            <a:srgbClr val="0B3A6F"/>
          </a:solidFill>
          <a:ln w="12700">
            <a:solidFill>
              <a:srgbClr val="F2A900"/>
            </a:solidFill>
            <a:prstDash val="solid"/>
          </a:ln>
        </p:spPr>
      </p:sp>
      <p:sp>
        <p:nvSpPr>
          <p:cNvPr id="19" name="Text 17"/>
          <p:cNvSpPr txBox="1"/>
          <p:nvPr/>
        </p:nvSpPr>
        <p:spPr>
          <a:xfrm>
            <a:off x="9153144" y="2148840"/>
            <a:ext cx="914400" cy="640080"/>
          </a:xfrm>
          <a:prstGeom prst="rect">
            <a:avLst/>
          </a:prstGeom>
          <a:noFill/>
          <a:ln/>
        </p:spPr>
        <p:txBody>
          <a:bodyPr wrap="square" lIns="0" tIns="0" rIns="0" bIns="0" rtlCol="0" anchor="ctr"/>
          <a:lstStyle/>
          <a:p>
            <a:pPr indent="0" marL="0">
              <a:buNone/>
            </a:pPr>
            <a:r>
              <a:rPr lang="en-US" sz="3200" b="1" dirty="0">
                <a:solidFill>
                  <a:srgbClr val="F2A900"/>
                </a:solidFill>
                <a:latin typeface="Cambria" pitchFamily="34" charset="0"/>
                <a:ea typeface="Cambria" pitchFamily="34" charset="-122"/>
                <a:cs typeface="Cambria" pitchFamily="34" charset="-120"/>
              </a:rPr>
              <a:t>4</a:t>
            </a:r>
            <a:endParaRPr lang="en-US" sz="3200" dirty="0"/>
          </a:p>
        </p:txBody>
      </p:sp>
      <p:sp>
        <p:nvSpPr>
          <p:cNvPr id="20" name="Text 18"/>
          <p:cNvSpPr txBox="1"/>
          <p:nvPr/>
        </p:nvSpPr>
        <p:spPr>
          <a:xfrm>
            <a:off x="9153144" y="2788920"/>
            <a:ext cx="2148840" cy="685800"/>
          </a:xfrm>
          <a:prstGeom prst="rect">
            <a:avLst/>
          </a:prstGeom>
          <a:noFill/>
          <a:ln/>
        </p:spPr>
        <p:txBody>
          <a:bodyPr wrap="square" lIns="0" tIns="0" rIns="0" bIns="0" rtlCol="0" anchor="t"/>
          <a:lstStyle/>
          <a:p>
            <a:pPr indent="0" marL="0">
              <a:lnSpc>
                <a:spcPct val="100000"/>
              </a:lnSpc>
              <a:buNone/>
            </a:pPr>
            <a:r>
              <a:rPr lang="en-US" sz="1600" b="1" dirty="0">
                <a:solidFill>
                  <a:srgbClr val="FFFFFF"/>
                </a:solidFill>
                <a:latin typeface="Cambria" pitchFamily="34" charset="0"/>
                <a:ea typeface="Cambria" pitchFamily="34" charset="-122"/>
                <a:cs typeface="Cambria" pitchFamily="34" charset="-120"/>
              </a:rPr>
              <a:t>Score it yourself</a:t>
            </a:r>
            <a:endParaRPr lang="en-US" sz="1600" dirty="0"/>
          </a:p>
        </p:txBody>
      </p:sp>
      <p:sp>
        <p:nvSpPr>
          <p:cNvPr id="21" name="Text 19"/>
          <p:cNvSpPr txBox="1"/>
          <p:nvPr/>
        </p:nvSpPr>
        <p:spPr>
          <a:xfrm>
            <a:off x="9153144" y="3520440"/>
            <a:ext cx="2194560" cy="1143000"/>
          </a:xfrm>
          <a:prstGeom prst="rect">
            <a:avLst/>
          </a:prstGeom>
          <a:noFill/>
          <a:ln/>
        </p:spPr>
        <p:txBody>
          <a:bodyPr wrap="square" lIns="0" tIns="0" rIns="0" bIns="0" rtlCol="0" anchor="t"/>
          <a:lstStyle/>
          <a:p>
            <a:pPr indent="0" marL="0">
              <a:lnSpc>
                <a:spcPct val="110000"/>
              </a:lnSpc>
              <a:buNone/>
            </a:pPr>
            <a:r>
              <a:rPr lang="en-US" sz="1250" dirty="0">
                <a:solidFill>
                  <a:srgbClr val="FBF1D9"/>
                </a:solidFill>
                <a:latin typeface="Calibri" pitchFamily="34" charset="0"/>
                <a:ea typeface="Calibri" pitchFamily="34" charset="-122"/>
                <a:cs typeface="Calibri" pitchFamily="34" charset="-120"/>
              </a:rPr>
              <a:t>Your kept tokens + your share. Add it to your card. Only you know your own total.</a:t>
            </a:r>
            <a:endParaRPr lang="en-US" sz="1250" dirty="0"/>
          </a:p>
        </p:txBody>
      </p:sp>
      <p:sp>
        <p:nvSpPr>
          <p:cNvPr id="22" name="Text 20"/>
          <p:cNvSpPr txBox="1"/>
          <p:nvPr/>
        </p:nvSpPr>
        <p:spPr>
          <a:xfrm>
            <a:off x="640080" y="5029200"/>
            <a:ext cx="10881360" cy="640080"/>
          </a:xfrm>
          <a:prstGeom prst="rect">
            <a:avLst/>
          </a:prstGeom>
          <a:noFill/>
          <a:ln/>
        </p:spPr>
        <p:txBody>
          <a:bodyPr wrap="square" lIns="0" tIns="0" rIns="0" bIns="0" rtlCol="0" anchor="t"/>
          <a:lstStyle/>
          <a:p>
            <a:pPr indent="0" marL="0">
              <a:lnSpc>
                <a:spcPct val="110000"/>
              </a:lnSpc>
              <a:buNone/>
            </a:pPr>
            <a:r>
              <a:rPr lang="en-US" sz="1600" b="1" dirty="0">
                <a:solidFill>
                  <a:srgbClr val="F2A900"/>
                </a:solidFill>
                <a:latin typeface="Calibri" pitchFamily="34" charset="0"/>
                <a:ea typeface="Calibri" pitchFamily="34" charset="-122"/>
                <a:cs typeface="Calibri" pitchFamily="34" charset="-120"/>
              </a:rPr>
              <a:t>We'll play several rounds </a:t>
            </a:r>
            <a:pPr indent="0" marL="0">
              <a:lnSpc>
                <a:spcPct val="110000"/>
              </a:lnSpc>
              <a:buNone/>
            </a:pPr>
            <a:r>
              <a:rPr lang="en-US" sz="1600" dirty="0">
                <a:solidFill>
                  <a:srgbClr val="FBF1D9"/>
                </a:solidFill>
                <a:latin typeface="Calibri" pitchFamily="34" charset="0"/>
                <a:ea typeface="Calibri" pitchFamily="34" charset="-122"/>
                <a:cs typeface="Calibri" pitchFamily="34" charset="-120"/>
              </a:rPr>
              <a:t>and I'll change the rules as we go. Same goal every time: score as high as you can.</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411480"/>
            <a:ext cx="10972800" cy="320040"/>
          </a:xfrm>
          <a:prstGeom prst="rect">
            <a:avLst/>
          </a:prstGeom>
          <a:noFill/>
          <a:ln/>
        </p:spPr>
        <p:txBody>
          <a:bodyPr wrap="square" lIns="0" tIns="0" rIns="0" bIns="0" rtlCol="0" anchor="ctr"/>
          <a:lstStyle/>
          <a:p>
            <a:pPr indent="0" marL="0">
              <a:buNone/>
            </a:pPr>
            <a:r>
              <a:rPr lang="en-US" sz="1200" b="1" spc="300" kern="0" dirty="0">
                <a:solidFill>
                  <a:srgbClr val="B9800B"/>
                </a:solidFill>
                <a:latin typeface="Calibri" pitchFamily="34" charset="0"/>
                <a:ea typeface="Calibri" pitchFamily="34" charset="-122"/>
                <a:cs typeface="Calibri" pitchFamily="34" charset="-120"/>
              </a:rPr>
              <a:t>DURING THE GAME · ROUND 1</a:t>
            </a:r>
            <a:endParaRPr lang="en-US" sz="1200" dirty="0"/>
          </a:p>
        </p:txBody>
      </p:sp>
      <p:sp>
        <p:nvSpPr>
          <p:cNvPr id="3" name="Text 1"/>
          <p:cNvSpPr txBox="1"/>
          <p:nvPr/>
        </p:nvSpPr>
        <p:spPr>
          <a:xfrm>
            <a:off x="640080" y="713232"/>
            <a:ext cx="10972800" cy="822960"/>
          </a:xfrm>
          <a:prstGeom prst="rect">
            <a:avLst/>
          </a:prstGeom>
          <a:noFill/>
          <a:ln/>
        </p:spPr>
        <p:txBody>
          <a:bodyPr wrap="square" lIns="0" tIns="0" rIns="0" bIns="0" rtlCol="0" anchor="ctr"/>
          <a:lstStyle/>
          <a:p>
            <a:pPr indent="0" marL="0">
              <a:buNone/>
            </a:pPr>
            <a:r>
              <a:rPr lang="en-US" sz="3200" b="1" dirty="0">
                <a:solidFill>
                  <a:srgbClr val="002D62"/>
                </a:solidFill>
                <a:latin typeface="Cambria" pitchFamily="34" charset="0"/>
                <a:ea typeface="Cambria" pitchFamily="34" charset="-122"/>
                <a:cs typeface="Cambria" pitchFamily="34" charset="-120"/>
              </a:rPr>
              <a:t>Round 1: Play it in secret</a:t>
            </a:r>
            <a:endParaRPr lang="en-US" sz="3200" dirty="0"/>
          </a:p>
        </p:txBody>
      </p:sp>
      <p:sp>
        <p:nvSpPr>
          <p:cNvPr id="4" name="Text 2"/>
          <p:cNvSpPr txBox="1"/>
          <p:nvPr/>
        </p:nvSpPr>
        <p:spPr>
          <a:xfrm>
            <a:off x="640080" y="6400800"/>
            <a:ext cx="7315200" cy="274320"/>
          </a:xfrm>
          <a:prstGeom prst="rect">
            <a:avLst/>
          </a:prstGeom>
          <a:noFill/>
          <a:ln/>
        </p:spPr>
        <p:txBody>
          <a:bodyPr wrap="square" lIns="0" tIns="0" rIns="0" bIns="0" rtlCol="0" anchor="ctr"/>
          <a:lstStyle/>
          <a:p>
            <a:pPr indent="0" marL="0">
              <a:buNone/>
            </a:pPr>
            <a:r>
              <a:rPr lang="en-US" sz="1000" b="1" spc="200" kern="0" dirty="0">
                <a:solidFill>
                  <a:srgbClr val="B9800B"/>
                </a:solidFill>
                <a:latin typeface="Calibri" pitchFamily="34" charset="0"/>
                <a:ea typeface="Calibri" pitchFamily="34" charset="-122"/>
                <a:cs typeface="Calibri" pitchFamily="34" charset="-120"/>
              </a:rPr>
              <a:t>THE CONTRIBUTION GAME  ·  ECON 2103</a:t>
            </a:r>
            <a:endParaRPr lang="en-US" sz="1000" dirty="0"/>
          </a:p>
        </p:txBody>
      </p:sp>
      <p:sp>
        <p:nvSpPr>
          <p:cNvPr id="5" name="Shape 3"/>
          <p:cNvSpPr/>
          <p:nvPr/>
        </p:nvSpPr>
        <p:spPr>
          <a:xfrm>
            <a:off x="11018520" y="6446520"/>
            <a:ext cx="566928" cy="109728"/>
          </a:xfrm>
          <a:prstGeom prst="roundRect">
            <a:avLst>
              <a:gd name="adj" fmla="val 50000"/>
            </a:avLst>
          </a:prstGeom>
          <a:solidFill>
            <a:srgbClr val="F2A900"/>
          </a:solidFill>
          <a:ln/>
        </p:spPr>
      </p:sp>
      <p:sp>
        <p:nvSpPr>
          <p:cNvPr id="6" name="Shape 4"/>
          <p:cNvSpPr/>
          <p:nvPr/>
        </p:nvSpPr>
        <p:spPr>
          <a:xfrm>
            <a:off x="640080" y="2103120"/>
            <a:ext cx="1737360" cy="1737360"/>
          </a:xfrm>
          <a:prstGeom prst="ellipse">
            <a:avLst/>
          </a:prstGeom>
          <a:solidFill>
            <a:srgbClr val="FBF1D9"/>
          </a:solidFill>
          <a:ln w="31750">
            <a:solidFill>
              <a:srgbClr val="F2A900"/>
            </a:solidFill>
            <a:prstDash val="solid"/>
          </a:ln>
        </p:spPr>
      </p:sp>
      <p:sp>
        <p:nvSpPr>
          <p:cNvPr id="7" name="Text 5"/>
          <p:cNvSpPr txBox="1"/>
          <p:nvPr/>
        </p:nvSpPr>
        <p:spPr>
          <a:xfrm>
            <a:off x="640080" y="2176272"/>
            <a:ext cx="1737360" cy="1572768"/>
          </a:xfrm>
          <a:prstGeom prst="rect">
            <a:avLst/>
          </a:prstGeom>
          <a:noFill/>
          <a:ln/>
        </p:spPr>
        <p:txBody>
          <a:bodyPr wrap="square" lIns="0" tIns="0" rIns="0" bIns="0" rtlCol="0" anchor="ctr"/>
          <a:lstStyle/>
          <a:p>
            <a:pPr algn="ctr" indent="0" marL="0">
              <a:buNone/>
            </a:pPr>
            <a:r>
              <a:rPr lang="en-US" sz="6400" b="1" dirty="0">
                <a:solidFill>
                  <a:srgbClr val="B9800B"/>
                </a:solidFill>
                <a:latin typeface="Cambria" pitchFamily="34" charset="0"/>
                <a:ea typeface="Cambria" pitchFamily="34" charset="-122"/>
                <a:cs typeface="Cambria" pitchFamily="34" charset="-120"/>
              </a:rPr>
              <a:t>1</a:t>
            </a:r>
            <a:endParaRPr lang="en-US" sz="6400" dirty="0"/>
          </a:p>
        </p:txBody>
      </p:sp>
      <p:sp>
        <p:nvSpPr>
          <p:cNvPr id="8" name="Text 6"/>
          <p:cNvSpPr txBox="1"/>
          <p:nvPr/>
        </p:nvSpPr>
        <p:spPr>
          <a:xfrm>
            <a:off x="2743200" y="2011680"/>
            <a:ext cx="8549640" cy="3931920"/>
          </a:xfrm>
          <a:prstGeom prst="rect">
            <a:avLst/>
          </a:prstGeom>
          <a:noFill/>
          <a:ln/>
        </p:spPr>
        <p:txBody>
          <a:bodyPr wrap="square" lIns="0" tIns="0" rIns="0" bIns="0" rtlCol="0" anchor="t"/>
          <a:lstStyle/>
          <a:p>
            <a:pPr indent="0" marL="0">
              <a:lnSpc>
                <a:spcPct val="130000"/>
              </a:lnSpc>
              <a:buNone/>
            </a:pPr>
            <a:r>
              <a:rPr lang="en-US" sz="2000" dirty="0">
                <a:solidFill>
                  <a:srgbClr val="1F2A37"/>
                </a:solidFill>
                <a:latin typeface="Calibri" pitchFamily="34" charset="0"/>
                <a:ea typeface="Calibri" pitchFamily="34" charset="-122"/>
                <a:cs typeface="Calibri" pitchFamily="34" charset="-120"/>
              </a:rPr>
              <a:t>Decide on your own, then put your contribution in the group's cup so no one sees how much you gave. Only the group total is counted, and your share is half the cup.</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411480"/>
            <a:ext cx="10972800" cy="320040"/>
          </a:xfrm>
          <a:prstGeom prst="rect">
            <a:avLst/>
          </a:prstGeom>
          <a:noFill/>
          <a:ln/>
        </p:spPr>
        <p:txBody>
          <a:bodyPr wrap="square" lIns="0" tIns="0" rIns="0" bIns="0" rtlCol="0" anchor="ctr"/>
          <a:lstStyle/>
          <a:p>
            <a:pPr indent="0" marL="0">
              <a:buNone/>
            </a:pPr>
            <a:r>
              <a:rPr lang="en-US" sz="1200" b="1" spc="300" kern="0" dirty="0">
                <a:solidFill>
                  <a:srgbClr val="B9800B"/>
                </a:solidFill>
                <a:latin typeface="Calibri" pitchFamily="34" charset="0"/>
                <a:ea typeface="Calibri" pitchFamily="34" charset="-122"/>
                <a:cs typeface="Calibri" pitchFamily="34" charset="-120"/>
              </a:rPr>
              <a:t>DURING THE GAME · ROUND 2</a:t>
            </a:r>
            <a:endParaRPr lang="en-US" sz="1200" dirty="0"/>
          </a:p>
        </p:txBody>
      </p:sp>
      <p:sp>
        <p:nvSpPr>
          <p:cNvPr id="3" name="Text 1"/>
          <p:cNvSpPr txBox="1"/>
          <p:nvPr/>
        </p:nvSpPr>
        <p:spPr>
          <a:xfrm>
            <a:off x="640080" y="713232"/>
            <a:ext cx="10972800" cy="822960"/>
          </a:xfrm>
          <a:prstGeom prst="rect">
            <a:avLst/>
          </a:prstGeom>
          <a:noFill/>
          <a:ln/>
        </p:spPr>
        <p:txBody>
          <a:bodyPr wrap="square" lIns="0" tIns="0" rIns="0" bIns="0" rtlCol="0" anchor="ctr"/>
          <a:lstStyle/>
          <a:p>
            <a:pPr indent="0" marL="0">
              <a:buNone/>
            </a:pPr>
            <a:r>
              <a:rPr lang="en-US" sz="3200" b="1" dirty="0">
                <a:solidFill>
                  <a:srgbClr val="002D62"/>
                </a:solidFill>
                <a:latin typeface="Cambria" pitchFamily="34" charset="0"/>
                <a:ea typeface="Cambria" pitchFamily="34" charset="-122"/>
                <a:cs typeface="Cambria" pitchFamily="34" charset="-120"/>
              </a:rPr>
              <a:t>Round 2: Same rules</a:t>
            </a:r>
            <a:endParaRPr lang="en-US" sz="3200" dirty="0"/>
          </a:p>
        </p:txBody>
      </p:sp>
      <p:sp>
        <p:nvSpPr>
          <p:cNvPr id="4" name="Text 2"/>
          <p:cNvSpPr txBox="1"/>
          <p:nvPr/>
        </p:nvSpPr>
        <p:spPr>
          <a:xfrm>
            <a:off x="640080" y="6400800"/>
            <a:ext cx="7315200" cy="274320"/>
          </a:xfrm>
          <a:prstGeom prst="rect">
            <a:avLst/>
          </a:prstGeom>
          <a:noFill/>
          <a:ln/>
        </p:spPr>
        <p:txBody>
          <a:bodyPr wrap="square" lIns="0" tIns="0" rIns="0" bIns="0" rtlCol="0" anchor="ctr"/>
          <a:lstStyle/>
          <a:p>
            <a:pPr indent="0" marL="0">
              <a:buNone/>
            </a:pPr>
            <a:r>
              <a:rPr lang="en-US" sz="1000" b="1" spc="200" kern="0" dirty="0">
                <a:solidFill>
                  <a:srgbClr val="B9800B"/>
                </a:solidFill>
                <a:latin typeface="Calibri" pitchFamily="34" charset="0"/>
                <a:ea typeface="Calibri" pitchFamily="34" charset="-122"/>
                <a:cs typeface="Calibri" pitchFamily="34" charset="-120"/>
              </a:rPr>
              <a:t>THE CONTRIBUTION GAME  ·  ECON 2103</a:t>
            </a:r>
            <a:endParaRPr lang="en-US" sz="1000" dirty="0"/>
          </a:p>
        </p:txBody>
      </p:sp>
      <p:sp>
        <p:nvSpPr>
          <p:cNvPr id="5" name="Shape 3"/>
          <p:cNvSpPr/>
          <p:nvPr/>
        </p:nvSpPr>
        <p:spPr>
          <a:xfrm>
            <a:off x="11018520" y="6446520"/>
            <a:ext cx="566928" cy="109728"/>
          </a:xfrm>
          <a:prstGeom prst="roundRect">
            <a:avLst>
              <a:gd name="adj" fmla="val 50000"/>
            </a:avLst>
          </a:prstGeom>
          <a:solidFill>
            <a:srgbClr val="F2A900"/>
          </a:solidFill>
          <a:ln/>
        </p:spPr>
      </p:sp>
      <p:sp>
        <p:nvSpPr>
          <p:cNvPr id="6" name="Shape 4"/>
          <p:cNvSpPr/>
          <p:nvPr/>
        </p:nvSpPr>
        <p:spPr>
          <a:xfrm>
            <a:off x="640080" y="2103120"/>
            <a:ext cx="1737360" cy="1737360"/>
          </a:xfrm>
          <a:prstGeom prst="ellipse">
            <a:avLst/>
          </a:prstGeom>
          <a:solidFill>
            <a:srgbClr val="FBF1D9"/>
          </a:solidFill>
          <a:ln w="31750">
            <a:solidFill>
              <a:srgbClr val="F2A900"/>
            </a:solidFill>
            <a:prstDash val="solid"/>
          </a:ln>
        </p:spPr>
      </p:sp>
      <p:sp>
        <p:nvSpPr>
          <p:cNvPr id="7" name="Text 5"/>
          <p:cNvSpPr txBox="1"/>
          <p:nvPr/>
        </p:nvSpPr>
        <p:spPr>
          <a:xfrm>
            <a:off x="640080" y="2176272"/>
            <a:ext cx="1737360" cy="1572768"/>
          </a:xfrm>
          <a:prstGeom prst="rect">
            <a:avLst/>
          </a:prstGeom>
          <a:noFill/>
          <a:ln/>
        </p:spPr>
        <p:txBody>
          <a:bodyPr wrap="square" lIns="0" tIns="0" rIns="0" bIns="0" rtlCol="0" anchor="ctr"/>
          <a:lstStyle/>
          <a:p>
            <a:pPr algn="ctr" indent="0" marL="0">
              <a:buNone/>
            </a:pPr>
            <a:r>
              <a:rPr lang="en-US" sz="6400" b="1" dirty="0">
                <a:solidFill>
                  <a:srgbClr val="B9800B"/>
                </a:solidFill>
                <a:latin typeface="Cambria" pitchFamily="34" charset="0"/>
                <a:ea typeface="Cambria" pitchFamily="34" charset="-122"/>
                <a:cs typeface="Cambria" pitchFamily="34" charset="-120"/>
              </a:rPr>
              <a:t>2</a:t>
            </a:r>
            <a:endParaRPr lang="en-US" sz="6400" dirty="0"/>
          </a:p>
        </p:txBody>
      </p:sp>
      <p:sp>
        <p:nvSpPr>
          <p:cNvPr id="8" name="Text 6"/>
          <p:cNvSpPr txBox="1"/>
          <p:nvPr/>
        </p:nvSpPr>
        <p:spPr>
          <a:xfrm>
            <a:off x="2743200" y="2011680"/>
            <a:ext cx="8549640" cy="3931920"/>
          </a:xfrm>
          <a:prstGeom prst="rect">
            <a:avLst/>
          </a:prstGeom>
          <a:noFill/>
          <a:ln/>
        </p:spPr>
        <p:txBody>
          <a:bodyPr wrap="square" lIns="0" tIns="0" rIns="0" bIns="0" rtlCol="0" anchor="t"/>
          <a:lstStyle/>
          <a:p>
            <a:pPr indent="0" marL="0">
              <a:lnSpc>
                <a:spcPct val="130000"/>
              </a:lnSpc>
              <a:buNone/>
            </a:pPr>
            <a:r>
              <a:rPr lang="en-US" sz="2000" dirty="0">
                <a:solidFill>
                  <a:srgbClr val="1F2A37"/>
                </a:solidFill>
                <a:latin typeface="Calibri" pitchFamily="34" charset="0"/>
                <a:ea typeface="Calibri" pitchFamily="34" charset="-122"/>
                <a:cs typeface="Calibri" pitchFamily="34" charset="-120"/>
              </a:rPr>
              <a:t>Still secret and on your own. Make your choice again, just like last round.</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411480"/>
            <a:ext cx="10972800" cy="320040"/>
          </a:xfrm>
          <a:prstGeom prst="rect">
            <a:avLst/>
          </a:prstGeom>
          <a:noFill/>
          <a:ln/>
        </p:spPr>
        <p:txBody>
          <a:bodyPr wrap="square" lIns="0" tIns="0" rIns="0" bIns="0" rtlCol="0" anchor="ctr"/>
          <a:lstStyle/>
          <a:p>
            <a:pPr indent="0" marL="0">
              <a:buNone/>
            </a:pPr>
            <a:r>
              <a:rPr lang="en-US" sz="1200" b="1" spc="300" kern="0" dirty="0">
                <a:solidFill>
                  <a:srgbClr val="B9800B"/>
                </a:solidFill>
                <a:latin typeface="Calibri" pitchFamily="34" charset="0"/>
                <a:ea typeface="Calibri" pitchFamily="34" charset="-122"/>
                <a:cs typeface="Calibri" pitchFamily="34" charset="-120"/>
              </a:rPr>
              <a:t>DURING THE GAME · ROUND 3</a:t>
            </a:r>
            <a:endParaRPr lang="en-US" sz="1200" dirty="0"/>
          </a:p>
        </p:txBody>
      </p:sp>
      <p:sp>
        <p:nvSpPr>
          <p:cNvPr id="3" name="Text 1"/>
          <p:cNvSpPr txBox="1"/>
          <p:nvPr/>
        </p:nvSpPr>
        <p:spPr>
          <a:xfrm>
            <a:off x="640080" y="713232"/>
            <a:ext cx="10972800" cy="822960"/>
          </a:xfrm>
          <a:prstGeom prst="rect">
            <a:avLst/>
          </a:prstGeom>
          <a:noFill/>
          <a:ln/>
        </p:spPr>
        <p:txBody>
          <a:bodyPr wrap="square" lIns="0" tIns="0" rIns="0" bIns="0" rtlCol="0" anchor="ctr"/>
          <a:lstStyle/>
          <a:p>
            <a:pPr indent="0" marL="0">
              <a:buNone/>
            </a:pPr>
            <a:r>
              <a:rPr lang="en-US" sz="3200" b="1" dirty="0">
                <a:solidFill>
                  <a:srgbClr val="002D62"/>
                </a:solidFill>
                <a:latin typeface="Cambria" pitchFamily="34" charset="0"/>
                <a:ea typeface="Cambria" pitchFamily="34" charset="-122"/>
                <a:cs typeface="Cambria" pitchFamily="34" charset="-120"/>
              </a:rPr>
              <a:t>Round 3: Talk it out first</a:t>
            </a:r>
            <a:endParaRPr lang="en-US" sz="3200" dirty="0"/>
          </a:p>
        </p:txBody>
      </p:sp>
      <p:sp>
        <p:nvSpPr>
          <p:cNvPr id="4" name="Text 2"/>
          <p:cNvSpPr txBox="1"/>
          <p:nvPr/>
        </p:nvSpPr>
        <p:spPr>
          <a:xfrm>
            <a:off x="640080" y="6400800"/>
            <a:ext cx="7315200" cy="274320"/>
          </a:xfrm>
          <a:prstGeom prst="rect">
            <a:avLst/>
          </a:prstGeom>
          <a:noFill/>
          <a:ln/>
        </p:spPr>
        <p:txBody>
          <a:bodyPr wrap="square" lIns="0" tIns="0" rIns="0" bIns="0" rtlCol="0" anchor="ctr"/>
          <a:lstStyle/>
          <a:p>
            <a:pPr indent="0" marL="0">
              <a:buNone/>
            </a:pPr>
            <a:r>
              <a:rPr lang="en-US" sz="1000" b="1" spc="200" kern="0" dirty="0">
                <a:solidFill>
                  <a:srgbClr val="B9800B"/>
                </a:solidFill>
                <a:latin typeface="Calibri" pitchFamily="34" charset="0"/>
                <a:ea typeface="Calibri" pitchFamily="34" charset="-122"/>
                <a:cs typeface="Calibri" pitchFamily="34" charset="-120"/>
              </a:rPr>
              <a:t>THE CONTRIBUTION GAME  ·  ECON 2103</a:t>
            </a:r>
            <a:endParaRPr lang="en-US" sz="1000" dirty="0"/>
          </a:p>
        </p:txBody>
      </p:sp>
      <p:sp>
        <p:nvSpPr>
          <p:cNvPr id="5" name="Shape 3"/>
          <p:cNvSpPr/>
          <p:nvPr/>
        </p:nvSpPr>
        <p:spPr>
          <a:xfrm>
            <a:off x="11018520" y="6446520"/>
            <a:ext cx="566928" cy="109728"/>
          </a:xfrm>
          <a:prstGeom prst="roundRect">
            <a:avLst>
              <a:gd name="adj" fmla="val 50000"/>
            </a:avLst>
          </a:prstGeom>
          <a:solidFill>
            <a:srgbClr val="F2A900"/>
          </a:solidFill>
          <a:ln/>
        </p:spPr>
      </p:sp>
      <p:sp>
        <p:nvSpPr>
          <p:cNvPr id="6" name="Shape 4"/>
          <p:cNvSpPr/>
          <p:nvPr/>
        </p:nvSpPr>
        <p:spPr>
          <a:xfrm>
            <a:off x="640080" y="2103120"/>
            <a:ext cx="1737360" cy="1737360"/>
          </a:xfrm>
          <a:prstGeom prst="ellipse">
            <a:avLst/>
          </a:prstGeom>
          <a:solidFill>
            <a:srgbClr val="FBF1D9"/>
          </a:solidFill>
          <a:ln w="31750">
            <a:solidFill>
              <a:srgbClr val="F2A900"/>
            </a:solidFill>
            <a:prstDash val="solid"/>
          </a:ln>
        </p:spPr>
      </p:sp>
      <p:sp>
        <p:nvSpPr>
          <p:cNvPr id="7" name="Text 5"/>
          <p:cNvSpPr txBox="1"/>
          <p:nvPr/>
        </p:nvSpPr>
        <p:spPr>
          <a:xfrm>
            <a:off x="640080" y="2176272"/>
            <a:ext cx="1737360" cy="1572768"/>
          </a:xfrm>
          <a:prstGeom prst="rect">
            <a:avLst/>
          </a:prstGeom>
          <a:noFill/>
          <a:ln/>
        </p:spPr>
        <p:txBody>
          <a:bodyPr wrap="square" lIns="0" tIns="0" rIns="0" bIns="0" rtlCol="0" anchor="ctr"/>
          <a:lstStyle/>
          <a:p>
            <a:pPr algn="ctr" indent="0" marL="0">
              <a:buNone/>
            </a:pPr>
            <a:r>
              <a:rPr lang="en-US" sz="6400" b="1" dirty="0">
                <a:solidFill>
                  <a:srgbClr val="B9800B"/>
                </a:solidFill>
                <a:latin typeface="Cambria" pitchFamily="34" charset="0"/>
                <a:ea typeface="Cambria" pitchFamily="34" charset="-122"/>
                <a:cs typeface="Cambria" pitchFamily="34" charset="-120"/>
              </a:rPr>
              <a:t>3</a:t>
            </a:r>
            <a:endParaRPr lang="en-US" sz="6400" dirty="0"/>
          </a:p>
        </p:txBody>
      </p:sp>
      <p:sp>
        <p:nvSpPr>
          <p:cNvPr id="8" name="Text 6"/>
          <p:cNvSpPr txBox="1"/>
          <p:nvPr/>
        </p:nvSpPr>
        <p:spPr>
          <a:xfrm>
            <a:off x="2743200" y="2011680"/>
            <a:ext cx="8549640" cy="3931920"/>
          </a:xfrm>
          <a:prstGeom prst="rect">
            <a:avLst/>
          </a:prstGeom>
          <a:noFill/>
          <a:ln/>
        </p:spPr>
        <p:txBody>
          <a:bodyPr wrap="square" lIns="0" tIns="0" rIns="0" bIns="0" rtlCol="0" anchor="t"/>
          <a:lstStyle/>
          <a:p>
            <a:pPr indent="0" marL="0">
              <a:lnSpc>
                <a:spcPct val="130000"/>
              </a:lnSpc>
              <a:buNone/>
            </a:pPr>
            <a:r>
              <a:rPr lang="en-US" sz="2000" dirty="0">
                <a:solidFill>
                  <a:srgbClr val="1F2A37"/>
                </a:solidFill>
                <a:latin typeface="Calibri" pitchFamily="34" charset="0"/>
                <a:ea typeface="Calibri" pitchFamily="34" charset="-122"/>
                <a:cs typeface="Calibri" pitchFamily="34" charset="-120"/>
              </a:rPr>
              <a:t>Your group gets 30 seconds to talk before you decide. Say whatever you like, but your actual choice is still secret in the cup, and nothing you agree on is binding.</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411480"/>
            <a:ext cx="10972800" cy="320040"/>
          </a:xfrm>
          <a:prstGeom prst="rect">
            <a:avLst/>
          </a:prstGeom>
          <a:noFill/>
          <a:ln/>
        </p:spPr>
        <p:txBody>
          <a:bodyPr wrap="square" lIns="0" tIns="0" rIns="0" bIns="0" rtlCol="0" anchor="ctr"/>
          <a:lstStyle/>
          <a:p>
            <a:pPr indent="0" marL="0">
              <a:buNone/>
            </a:pPr>
            <a:r>
              <a:rPr lang="en-US" sz="1200" b="1" spc="300" kern="0" dirty="0">
                <a:solidFill>
                  <a:srgbClr val="B9800B"/>
                </a:solidFill>
                <a:latin typeface="Calibri" pitchFamily="34" charset="0"/>
                <a:ea typeface="Calibri" pitchFamily="34" charset="-122"/>
                <a:cs typeface="Calibri" pitchFamily="34" charset="-120"/>
              </a:rPr>
              <a:t>DURING THE GAME · ROUND 4</a:t>
            </a:r>
            <a:endParaRPr lang="en-US" sz="1200" dirty="0"/>
          </a:p>
        </p:txBody>
      </p:sp>
      <p:sp>
        <p:nvSpPr>
          <p:cNvPr id="3" name="Text 1"/>
          <p:cNvSpPr txBox="1"/>
          <p:nvPr/>
        </p:nvSpPr>
        <p:spPr>
          <a:xfrm>
            <a:off x="640080" y="713232"/>
            <a:ext cx="10972800" cy="822960"/>
          </a:xfrm>
          <a:prstGeom prst="rect">
            <a:avLst/>
          </a:prstGeom>
          <a:noFill/>
          <a:ln/>
        </p:spPr>
        <p:txBody>
          <a:bodyPr wrap="square" lIns="0" tIns="0" rIns="0" bIns="0" rtlCol="0" anchor="ctr"/>
          <a:lstStyle/>
          <a:p>
            <a:pPr indent="0" marL="0">
              <a:buNone/>
            </a:pPr>
            <a:r>
              <a:rPr lang="en-US" sz="3200" b="1" dirty="0">
                <a:solidFill>
                  <a:srgbClr val="002D62"/>
                </a:solidFill>
                <a:latin typeface="Cambria" pitchFamily="34" charset="0"/>
                <a:ea typeface="Cambria" pitchFamily="34" charset="-122"/>
                <a:cs typeface="Cambria" pitchFamily="34" charset="-120"/>
              </a:rPr>
              <a:t>Round 4: Out in the open</a:t>
            </a:r>
            <a:endParaRPr lang="en-US" sz="3200" dirty="0"/>
          </a:p>
        </p:txBody>
      </p:sp>
      <p:sp>
        <p:nvSpPr>
          <p:cNvPr id="4" name="Text 2"/>
          <p:cNvSpPr txBox="1"/>
          <p:nvPr/>
        </p:nvSpPr>
        <p:spPr>
          <a:xfrm>
            <a:off x="640080" y="6400800"/>
            <a:ext cx="7315200" cy="274320"/>
          </a:xfrm>
          <a:prstGeom prst="rect">
            <a:avLst/>
          </a:prstGeom>
          <a:noFill/>
          <a:ln/>
        </p:spPr>
        <p:txBody>
          <a:bodyPr wrap="square" lIns="0" tIns="0" rIns="0" bIns="0" rtlCol="0" anchor="ctr"/>
          <a:lstStyle/>
          <a:p>
            <a:pPr indent="0" marL="0">
              <a:buNone/>
            </a:pPr>
            <a:r>
              <a:rPr lang="en-US" sz="1000" b="1" spc="200" kern="0" dirty="0">
                <a:solidFill>
                  <a:srgbClr val="B9800B"/>
                </a:solidFill>
                <a:latin typeface="Calibri" pitchFamily="34" charset="0"/>
                <a:ea typeface="Calibri" pitchFamily="34" charset="-122"/>
                <a:cs typeface="Calibri" pitchFamily="34" charset="-120"/>
              </a:rPr>
              <a:t>THE CONTRIBUTION GAME  ·  ECON 2103</a:t>
            </a:r>
            <a:endParaRPr lang="en-US" sz="1000" dirty="0"/>
          </a:p>
        </p:txBody>
      </p:sp>
      <p:sp>
        <p:nvSpPr>
          <p:cNvPr id="5" name="Shape 3"/>
          <p:cNvSpPr/>
          <p:nvPr/>
        </p:nvSpPr>
        <p:spPr>
          <a:xfrm>
            <a:off x="11018520" y="6446520"/>
            <a:ext cx="566928" cy="109728"/>
          </a:xfrm>
          <a:prstGeom prst="roundRect">
            <a:avLst>
              <a:gd name="adj" fmla="val 50000"/>
            </a:avLst>
          </a:prstGeom>
          <a:solidFill>
            <a:srgbClr val="F2A900"/>
          </a:solidFill>
          <a:ln/>
        </p:spPr>
      </p:sp>
      <p:sp>
        <p:nvSpPr>
          <p:cNvPr id="6" name="Shape 4"/>
          <p:cNvSpPr/>
          <p:nvPr/>
        </p:nvSpPr>
        <p:spPr>
          <a:xfrm>
            <a:off x="640080" y="2103120"/>
            <a:ext cx="1737360" cy="1737360"/>
          </a:xfrm>
          <a:prstGeom prst="ellipse">
            <a:avLst/>
          </a:prstGeom>
          <a:solidFill>
            <a:srgbClr val="FBF1D9"/>
          </a:solidFill>
          <a:ln w="31750">
            <a:solidFill>
              <a:srgbClr val="F2A900"/>
            </a:solidFill>
            <a:prstDash val="solid"/>
          </a:ln>
        </p:spPr>
      </p:sp>
      <p:sp>
        <p:nvSpPr>
          <p:cNvPr id="7" name="Text 5"/>
          <p:cNvSpPr txBox="1"/>
          <p:nvPr/>
        </p:nvSpPr>
        <p:spPr>
          <a:xfrm>
            <a:off x="640080" y="2176272"/>
            <a:ext cx="1737360" cy="1572768"/>
          </a:xfrm>
          <a:prstGeom prst="rect">
            <a:avLst/>
          </a:prstGeom>
          <a:noFill/>
          <a:ln/>
        </p:spPr>
        <p:txBody>
          <a:bodyPr wrap="square" lIns="0" tIns="0" rIns="0" bIns="0" rtlCol="0" anchor="ctr"/>
          <a:lstStyle/>
          <a:p>
            <a:pPr algn="ctr" indent="0" marL="0">
              <a:buNone/>
            </a:pPr>
            <a:r>
              <a:rPr lang="en-US" sz="6400" b="1" dirty="0">
                <a:solidFill>
                  <a:srgbClr val="B9800B"/>
                </a:solidFill>
                <a:latin typeface="Cambria" pitchFamily="34" charset="0"/>
                <a:ea typeface="Cambria" pitchFamily="34" charset="-122"/>
                <a:cs typeface="Cambria" pitchFamily="34" charset="-120"/>
              </a:rPr>
              <a:t>4</a:t>
            </a:r>
            <a:endParaRPr lang="en-US" sz="6400" dirty="0"/>
          </a:p>
        </p:txBody>
      </p:sp>
      <p:sp>
        <p:nvSpPr>
          <p:cNvPr id="8" name="Text 6"/>
          <p:cNvSpPr txBox="1"/>
          <p:nvPr/>
        </p:nvSpPr>
        <p:spPr>
          <a:xfrm>
            <a:off x="2743200" y="2011680"/>
            <a:ext cx="8549640" cy="3931920"/>
          </a:xfrm>
          <a:prstGeom prst="rect">
            <a:avLst/>
          </a:prstGeom>
          <a:noFill/>
          <a:ln/>
        </p:spPr>
        <p:txBody>
          <a:bodyPr wrap="square" lIns="0" tIns="0" rIns="0" bIns="0" rtlCol="0" anchor="t"/>
          <a:lstStyle/>
          <a:p>
            <a:pPr indent="0" marL="0">
              <a:lnSpc>
                <a:spcPct val="130000"/>
              </a:lnSpc>
              <a:spcAft>
                <a:spcPts val="1600"/>
              </a:spcAft>
              <a:buNone/>
            </a:pPr>
            <a:r>
              <a:rPr lang="en-US" sz="2000" dirty="0">
                <a:solidFill>
                  <a:srgbClr val="1F2A37"/>
                </a:solidFill>
                <a:latin typeface="Calibri" pitchFamily="34" charset="0"/>
                <a:ea typeface="Calibri" pitchFamily="34" charset="-122"/>
                <a:cs typeface="Calibri" pitchFamily="34" charset="-120"/>
              </a:rPr>
              <a:t>This round is out in the open. Before your tokens go in the cup, you say out loud how much you are putting in.</a:t>
            </a:r>
            <a:endParaRPr lang="en-US" sz="2000" dirty="0"/>
          </a:p>
          <a:p>
            <a:pPr indent="0" marL="0">
              <a:lnSpc>
                <a:spcPct val="130000"/>
              </a:lnSpc>
              <a:buNone/>
            </a:pPr>
            <a:r>
              <a:rPr lang="en-US" sz="2000" b="1" dirty="0">
                <a:solidFill>
                  <a:srgbClr val="002D62"/>
                </a:solidFill>
                <a:latin typeface="Calibri" pitchFamily="34" charset="0"/>
                <a:ea typeface="Calibri" pitchFamily="34" charset="-122"/>
                <a:cs typeface="Calibri" pitchFamily="34" charset="-120"/>
              </a:rPr>
              <a:t>New rule this round:  </a:t>
            </a:r>
            <a:pPr indent="0" marL="0">
              <a:lnSpc>
                <a:spcPct val="130000"/>
              </a:lnSpc>
              <a:buNone/>
            </a:pPr>
            <a:r>
              <a:rPr lang="en-US" sz="2000" dirty="0">
                <a:solidFill>
                  <a:srgbClr val="1F2A37"/>
                </a:solidFill>
                <a:latin typeface="Calibri" pitchFamily="34" charset="0"/>
                <a:ea typeface="Calibri" pitchFamily="34" charset="-122"/>
                <a:cs typeface="Calibri" pitchFamily="34" charset="-120"/>
              </a:rPr>
              <a:t>you may punish a member who gave too little. Give up 1 of your own tokens (set it aside, it does </a:t>
            </a:r>
            <a:pPr indent="0" marL="0">
              <a:lnSpc>
                <a:spcPct val="130000"/>
              </a:lnSpc>
              <a:buNone/>
            </a:pPr>
            <a:r>
              <a:rPr lang="en-US" sz="2000" b="1" i="1" dirty="0">
                <a:solidFill>
                  <a:srgbClr val="1F2A37"/>
                </a:solidFill>
                <a:latin typeface="Calibri" pitchFamily="34" charset="0"/>
                <a:ea typeface="Calibri" pitchFamily="34" charset="-122"/>
                <a:cs typeface="Calibri" pitchFamily="34" charset="-120"/>
              </a:rPr>
              <a:t>not</a:t>
            </a:r>
            <a:pPr indent="0" marL="0">
              <a:lnSpc>
                <a:spcPct val="130000"/>
              </a:lnSpc>
              <a:buNone/>
            </a:pPr>
            <a:r>
              <a:rPr lang="en-US" sz="2000" dirty="0">
                <a:solidFill>
                  <a:srgbClr val="1F2A37"/>
                </a:solidFill>
                <a:latin typeface="Calibri" pitchFamily="34" charset="0"/>
                <a:ea typeface="Calibri" pitchFamily="34" charset="-122"/>
                <a:cs typeface="Calibri" pitchFamily="34" charset="-120"/>
              </a:rPr>
              <a:t> go in the cup) and name that person. Their score drops by 3. It costs you 1 to cost them 3.</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411480"/>
            <a:ext cx="10972800" cy="320040"/>
          </a:xfrm>
          <a:prstGeom prst="rect">
            <a:avLst/>
          </a:prstGeom>
          <a:noFill/>
          <a:ln/>
        </p:spPr>
        <p:txBody>
          <a:bodyPr wrap="square" lIns="0" tIns="0" rIns="0" bIns="0" rtlCol="0" anchor="ctr"/>
          <a:lstStyle/>
          <a:p>
            <a:pPr indent="0" marL="0">
              <a:buNone/>
            </a:pPr>
            <a:r>
              <a:rPr lang="en-US" sz="1200" b="1" spc="300" kern="0" dirty="0">
                <a:solidFill>
                  <a:srgbClr val="B9800B"/>
                </a:solidFill>
                <a:latin typeface="Calibri" pitchFamily="34" charset="0"/>
                <a:ea typeface="Calibri" pitchFamily="34" charset="-122"/>
                <a:cs typeface="Calibri" pitchFamily="34" charset="-120"/>
              </a:rPr>
              <a:t>DURING THE GAME · ROUND 5</a:t>
            </a:r>
            <a:endParaRPr lang="en-US" sz="1200" dirty="0"/>
          </a:p>
        </p:txBody>
      </p:sp>
      <p:sp>
        <p:nvSpPr>
          <p:cNvPr id="3" name="Text 1"/>
          <p:cNvSpPr txBox="1"/>
          <p:nvPr/>
        </p:nvSpPr>
        <p:spPr>
          <a:xfrm>
            <a:off x="640080" y="713232"/>
            <a:ext cx="10972800" cy="822960"/>
          </a:xfrm>
          <a:prstGeom prst="rect">
            <a:avLst/>
          </a:prstGeom>
          <a:noFill/>
          <a:ln/>
        </p:spPr>
        <p:txBody>
          <a:bodyPr wrap="square" lIns="0" tIns="0" rIns="0" bIns="0" rtlCol="0" anchor="ctr"/>
          <a:lstStyle/>
          <a:p>
            <a:pPr indent="0" marL="0">
              <a:buNone/>
            </a:pPr>
            <a:r>
              <a:rPr lang="en-US" sz="3200" b="1" dirty="0">
                <a:solidFill>
                  <a:srgbClr val="002D62"/>
                </a:solidFill>
                <a:latin typeface="Cambria" pitchFamily="34" charset="0"/>
                <a:ea typeface="Cambria" pitchFamily="34" charset="-122"/>
                <a:cs typeface="Cambria" pitchFamily="34" charset="-120"/>
              </a:rPr>
              <a:t>Round 5: Still in the open</a:t>
            </a:r>
            <a:endParaRPr lang="en-US" sz="3200" dirty="0"/>
          </a:p>
        </p:txBody>
      </p:sp>
      <p:sp>
        <p:nvSpPr>
          <p:cNvPr id="4" name="Text 2"/>
          <p:cNvSpPr txBox="1"/>
          <p:nvPr/>
        </p:nvSpPr>
        <p:spPr>
          <a:xfrm>
            <a:off x="640080" y="6400800"/>
            <a:ext cx="7315200" cy="274320"/>
          </a:xfrm>
          <a:prstGeom prst="rect">
            <a:avLst/>
          </a:prstGeom>
          <a:noFill/>
          <a:ln/>
        </p:spPr>
        <p:txBody>
          <a:bodyPr wrap="square" lIns="0" tIns="0" rIns="0" bIns="0" rtlCol="0" anchor="ctr"/>
          <a:lstStyle/>
          <a:p>
            <a:pPr indent="0" marL="0">
              <a:buNone/>
            </a:pPr>
            <a:r>
              <a:rPr lang="en-US" sz="1000" b="1" spc="200" kern="0" dirty="0">
                <a:solidFill>
                  <a:srgbClr val="B9800B"/>
                </a:solidFill>
                <a:latin typeface="Calibri" pitchFamily="34" charset="0"/>
                <a:ea typeface="Calibri" pitchFamily="34" charset="-122"/>
                <a:cs typeface="Calibri" pitchFamily="34" charset="-120"/>
              </a:rPr>
              <a:t>THE CONTRIBUTION GAME  ·  ECON 2103</a:t>
            </a:r>
            <a:endParaRPr lang="en-US" sz="1000" dirty="0"/>
          </a:p>
        </p:txBody>
      </p:sp>
      <p:sp>
        <p:nvSpPr>
          <p:cNvPr id="5" name="Shape 3"/>
          <p:cNvSpPr/>
          <p:nvPr/>
        </p:nvSpPr>
        <p:spPr>
          <a:xfrm>
            <a:off x="11018520" y="6446520"/>
            <a:ext cx="566928" cy="109728"/>
          </a:xfrm>
          <a:prstGeom prst="roundRect">
            <a:avLst>
              <a:gd name="adj" fmla="val 50000"/>
            </a:avLst>
          </a:prstGeom>
          <a:solidFill>
            <a:srgbClr val="F2A900"/>
          </a:solidFill>
          <a:ln/>
        </p:spPr>
      </p:sp>
      <p:sp>
        <p:nvSpPr>
          <p:cNvPr id="6" name="Shape 4"/>
          <p:cNvSpPr/>
          <p:nvPr/>
        </p:nvSpPr>
        <p:spPr>
          <a:xfrm>
            <a:off x="640080" y="2103120"/>
            <a:ext cx="1737360" cy="1737360"/>
          </a:xfrm>
          <a:prstGeom prst="ellipse">
            <a:avLst/>
          </a:prstGeom>
          <a:solidFill>
            <a:srgbClr val="FBF1D9"/>
          </a:solidFill>
          <a:ln w="31750">
            <a:solidFill>
              <a:srgbClr val="F2A900"/>
            </a:solidFill>
            <a:prstDash val="solid"/>
          </a:ln>
        </p:spPr>
      </p:sp>
      <p:sp>
        <p:nvSpPr>
          <p:cNvPr id="7" name="Text 5"/>
          <p:cNvSpPr txBox="1"/>
          <p:nvPr/>
        </p:nvSpPr>
        <p:spPr>
          <a:xfrm>
            <a:off x="640080" y="2176272"/>
            <a:ext cx="1737360" cy="1572768"/>
          </a:xfrm>
          <a:prstGeom prst="rect">
            <a:avLst/>
          </a:prstGeom>
          <a:noFill/>
          <a:ln/>
        </p:spPr>
        <p:txBody>
          <a:bodyPr wrap="square" lIns="0" tIns="0" rIns="0" bIns="0" rtlCol="0" anchor="ctr"/>
          <a:lstStyle/>
          <a:p>
            <a:pPr algn="ctr" indent="0" marL="0">
              <a:buNone/>
            </a:pPr>
            <a:r>
              <a:rPr lang="en-US" sz="6400" b="1" dirty="0">
                <a:solidFill>
                  <a:srgbClr val="B9800B"/>
                </a:solidFill>
                <a:latin typeface="Cambria" pitchFamily="34" charset="0"/>
                <a:ea typeface="Cambria" pitchFamily="34" charset="-122"/>
                <a:cs typeface="Cambria" pitchFamily="34" charset="-120"/>
              </a:rPr>
              <a:t>5</a:t>
            </a:r>
            <a:endParaRPr lang="en-US" sz="6400" dirty="0"/>
          </a:p>
        </p:txBody>
      </p:sp>
      <p:sp>
        <p:nvSpPr>
          <p:cNvPr id="8" name="Text 6"/>
          <p:cNvSpPr txBox="1"/>
          <p:nvPr/>
        </p:nvSpPr>
        <p:spPr>
          <a:xfrm>
            <a:off x="2743200" y="2011680"/>
            <a:ext cx="8549640" cy="3931920"/>
          </a:xfrm>
          <a:prstGeom prst="rect">
            <a:avLst/>
          </a:prstGeom>
          <a:noFill/>
          <a:ln/>
        </p:spPr>
        <p:txBody>
          <a:bodyPr wrap="square" lIns="0" tIns="0" rIns="0" bIns="0" rtlCol="0" anchor="t"/>
          <a:lstStyle/>
          <a:p>
            <a:pPr indent="0" marL="0">
              <a:lnSpc>
                <a:spcPct val="130000"/>
              </a:lnSpc>
              <a:spcAft>
                <a:spcPts val="1600"/>
              </a:spcAft>
              <a:buNone/>
            </a:pPr>
            <a:r>
              <a:rPr lang="en-US" sz="2000" dirty="0">
                <a:solidFill>
                  <a:srgbClr val="1F2A37"/>
                </a:solidFill>
                <a:latin typeface="Calibri" pitchFamily="34" charset="0"/>
                <a:ea typeface="Calibri" pitchFamily="34" charset="-122"/>
                <a:cs typeface="Calibri" pitchFamily="34" charset="-120"/>
              </a:rPr>
              <a:t>Still out in the open. Say your contribution out loud again before it goes in the cup.</a:t>
            </a:r>
            <a:endParaRPr lang="en-US" sz="2000" dirty="0"/>
          </a:p>
          <a:p>
            <a:pPr indent="0" marL="0">
              <a:lnSpc>
                <a:spcPct val="130000"/>
              </a:lnSpc>
              <a:buNone/>
            </a:pPr>
            <a:r>
              <a:rPr lang="en-US" sz="2000" b="1" dirty="0">
                <a:solidFill>
                  <a:srgbClr val="002D62"/>
                </a:solidFill>
                <a:latin typeface="Calibri" pitchFamily="34" charset="0"/>
                <a:ea typeface="Calibri" pitchFamily="34" charset="-122"/>
                <a:cs typeface="Calibri" pitchFamily="34" charset="-120"/>
              </a:rPr>
              <a:t>Same rule:  </a:t>
            </a:r>
            <a:pPr indent="0" marL="0">
              <a:lnSpc>
                <a:spcPct val="130000"/>
              </a:lnSpc>
              <a:buNone/>
            </a:pPr>
            <a:r>
              <a:rPr lang="en-US" sz="2000" dirty="0">
                <a:solidFill>
                  <a:srgbClr val="1F2A37"/>
                </a:solidFill>
                <a:latin typeface="Calibri" pitchFamily="34" charset="0"/>
                <a:ea typeface="Calibri" pitchFamily="34" charset="-122"/>
                <a:cs typeface="Calibri" pitchFamily="34" charset="-120"/>
              </a:rPr>
              <a:t>you may again give up 1 of your own tokens (not into the cup) to drop a named member's score by 3. Play again.</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411480"/>
            <a:ext cx="10972800" cy="320040"/>
          </a:xfrm>
          <a:prstGeom prst="rect">
            <a:avLst/>
          </a:prstGeom>
          <a:noFill/>
          <a:ln/>
        </p:spPr>
        <p:txBody>
          <a:bodyPr wrap="square" lIns="0" tIns="0" rIns="0" bIns="0" rtlCol="0" anchor="ctr"/>
          <a:lstStyle/>
          <a:p>
            <a:pPr indent="0" marL="0">
              <a:buNone/>
            </a:pPr>
            <a:r>
              <a:rPr lang="en-US" sz="1200" b="1" spc="300" kern="0" dirty="0">
                <a:solidFill>
                  <a:srgbClr val="B9800B"/>
                </a:solidFill>
                <a:latin typeface="Calibri" pitchFamily="34" charset="0"/>
                <a:ea typeface="Calibri" pitchFamily="34" charset="-122"/>
                <a:cs typeface="Calibri" pitchFamily="34" charset="-120"/>
              </a:rPr>
              <a:t>DURING THE GAME · ROUND 6</a:t>
            </a:r>
            <a:endParaRPr lang="en-US" sz="1200" dirty="0"/>
          </a:p>
        </p:txBody>
      </p:sp>
      <p:sp>
        <p:nvSpPr>
          <p:cNvPr id="3" name="Text 1"/>
          <p:cNvSpPr txBox="1"/>
          <p:nvPr/>
        </p:nvSpPr>
        <p:spPr>
          <a:xfrm>
            <a:off x="640080" y="713232"/>
            <a:ext cx="10972800" cy="822960"/>
          </a:xfrm>
          <a:prstGeom prst="rect">
            <a:avLst/>
          </a:prstGeom>
          <a:noFill/>
          <a:ln/>
        </p:spPr>
        <p:txBody>
          <a:bodyPr wrap="square" lIns="0" tIns="0" rIns="0" bIns="0" rtlCol="0" anchor="ctr"/>
          <a:lstStyle/>
          <a:p>
            <a:pPr indent="0" marL="0">
              <a:buNone/>
            </a:pPr>
            <a:r>
              <a:rPr lang="en-US" sz="3200" b="1" dirty="0">
                <a:solidFill>
                  <a:srgbClr val="002D62"/>
                </a:solidFill>
                <a:latin typeface="Cambria" pitchFamily="34" charset="0"/>
                <a:ea typeface="Cambria" pitchFamily="34" charset="-122"/>
                <a:cs typeface="Cambria" pitchFamily="34" charset="-120"/>
              </a:rPr>
              <a:t>Round 6: Contribution is required</a:t>
            </a:r>
            <a:endParaRPr lang="en-US" sz="3200" dirty="0"/>
          </a:p>
        </p:txBody>
      </p:sp>
      <p:sp>
        <p:nvSpPr>
          <p:cNvPr id="4" name="Text 2"/>
          <p:cNvSpPr txBox="1"/>
          <p:nvPr/>
        </p:nvSpPr>
        <p:spPr>
          <a:xfrm>
            <a:off x="640080" y="6400800"/>
            <a:ext cx="7315200" cy="274320"/>
          </a:xfrm>
          <a:prstGeom prst="rect">
            <a:avLst/>
          </a:prstGeom>
          <a:noFill/>
          <a:ln/>
        </p:spPr>
        <p:txBody>
          <a:bodyPr wrap="square" lIns="0" tIns="0" rIns="0" bIns="0" rtlCol="0" anchor="ctr"/>
          <a:lstStyle/>
          <a:p>
            <a:pPr indent="0" marL="0">
              <a:buNone/>
            </a:pPr>
            <a:r>
              <a:rPr lang="en-US" sz="1000" b="1" spc="200" kern="0" dirty="0">
                <a:solidFill>
                  <a:srgbClr val="B9800B"/>
                </a:solidFill>
                <a:latin typeface="Calibri" pitchFamily="34" charset="0"/>
                <a:ea typeface="Calibri" pitchFamily="34" charset="-122"/>
                <a:cs typeface="Calibri" pitchFamily="34" charset="-120"/>
              </a:rPr>
              <a:t>THE CONTRIBUTION GAME  ·  ECON 2103</a:t>
            </a:r>
            <a:endParaRPr lang="en-US" sz="1000" dirty="0"/>
          </a:p>
        </p:txBody>
      </p:sp>
      <p:sp>
        <p:nvSpPr>
          <p:cNvPr id="5" name="Shape 3"/>
          <p:cNvSpPr/>
          <p:nvPr/>
        </p:nvSpPr>
        <p:spPr>
          <a:xfrm>
            <a:off x="11018520" y="6446520"/>
            <a:ext cx="566928" cy="109728"/>
          </a:xfrm>
          <a:prstGeom prst="roundRect">
            <a:avLst>
              <a:gd name="adj" fmla="val 50000"/>
            </a:avLst>
          </a:prstGeom>
          <a:solidFill>
            <a:srgbClr val="F2A900"/>
          </a:solidFill>
          <a:ln/>
        </p:spPr>
      </p:sp>
      <p:sp>
        <p:nvSpPr>
          <p:cNvPr id="6" name="Shape 4"/>
          <p:cNvSpPr/>
          <p:nvPr/>
        </p:nvSpPr>
        <p:spPr>
          <a:xfrm>
            <a:off x="640080" y="2103120"/>
            <a:ext cx="1737360" cy="1737360"/>
          </a:xfrm>
          <a:prstGeom prst="ellipse">
            <a:avLst/>
          </a:prstGeom>
          <a:solidFill>
            <a:srgbClr val="FBF1D9"/>
          </a:solidFill>
          <a:ln w="31750">
            <a:solidFill>
              <a:srgbClr val="F2A900"/>
            </a:solidFill>
            <a:prstDash val="solid"/>
          </a:ln>
        </p:spPr>
      </p:sp>
      <p:sp>
        <p:nvSpPr>
          <p:cNvPr id="7" name="Text 5"/>
          <p:cNvSpPr txBox="1"/>
          <p:nvPr/>
        </p:nvSpPr>
        <p:spPr>
          <a:xfrm>
            <a:off x="640080" y="2176272"/>
            <a:ext cx="1737360" cy="1572768"/>
          </a:xfrm>
          <a:prstGeom prst="rect">
            <a:avLst/>
          </a:prstGeom>
          <a:noFill/>
          <a:ln/>
        </p:spPr>
        <p:txBody>
          <a:bodyPr wrap="square" lIns="0" tIns="0" rIns="0" bIns="0" rtlCol="0" anchor="ctr"/>
          <a:lstStyle/>
          <a:p>
            <a:pPr algn="ctr" indent="0" marL="0">
              <a:buNone/>
            </a:pPr>
            <a:r>
              <a:rPr lang="en-US" sz="6400" b="1" dirty="0">
                <a:solidFill>
                  <a:srgbClr val="B9800B"/>
                </a:solidFill>
                <a:latin typeface="Cambria" pitchFamily="34" charset="0"/>
                <a:ea typeface="Cambria" pitchFamily="34" charset="-122"/>
                <a:cs typeface="Cambria" pitchFamily="34" charset="-120"/>
              </a:rPr>
              <a:t>6</a:t>
            </a:r>
            <a:endParaRPr lang="en-US" sz="6400" dirty="0"/>
          </a:p>
        </p:txBody>
      </p:sp>
      <p:sp>
        <p:nvSpPr>
          <p:cNvPr id="8" name="Text 6"/>
          <p:cNvSpPr txBox="1"/>
          <p:nvPr/>
        </p:nvSpPr>
        <p:spPr>
          <a:xfrm>
            <a:off x="2743200" y="2011680"/>
            <a:ext cx="8549640" cy="3931920"/>
          </a:xfrm>
          <a:prstGeom prst="rect">
            <a:avLst/>
          </a:prstGeom>
          <a:noFill/>
          <a:ln/>
        </p:spPr>
        <p:txBody>
          <a:bodyPr wrap="square" lIns="0" tIns="0" rIns="0" bIns="0" rtlCol="0" anchor="t"/>
          <a:lstStyle/>
          <a:p>
            <a:pPr indent="0" marL="0">
              <a:lnSpc>
                <a:spcPct val="130000"/>
              </a:lnSpc>
              <a:spcAft>
                <a:spcPts val="1600"/>
              </a:spcAft>
              <a:buNone/>
            </a:pPr>
            <a:r>
              <a:rPr lang="en-US" sz="2000" dirty="0">
                <a:solidFill>
                  <a:srgbClr val="1F2A37"/>
                </a:solidFill>
                <a:latin typeface="Calibri" pitchFamily="34" charset="0"/>
                <a:ea typeface="Calibri" pitchFamily="34" charset="-122"/>
                <a:cs typeface="Calibri" pitchFamily="34" charset="-120"/>
              </a:rPr>
              <a:t>Contributions go back in the cup in secret.</a:t>
            </a:r>
            <a:endParaRPr lang="en-US" sz="2000" dirty="0"/>
          </a:p>
          <a:p>
            <a:pPr indent="0" marL="0">
              <a:lnSpc>
                <a:spcPct val="130000"/>
              </a:lnSpc>
              <a:buNone/>
            </a:pPr>
            <a:r>
              <a:rPr lang="en-US" sz="2000" b="1" dirty="0">
                <a:solidFill>
                  <a:srgbClr val="002D62"/>
                </a:solidFill>
                <a:latin typeface="Calibri" pitchFamily="34" charset="0"/>
                <a:ea typeface="Calibri" pitchFamily="34" charset="-122"/>
                <a:cs typeface="Calibri" pitchFamily="34" charset="-120"/>
              </a:rPr>
              <a:t>New rule this round:  </a:t>
            </a:r>
            <a:pPr indent="0" marL="0">
              <a:lnSpc>
                <a:spcPct val="130000"/>
              </a:lnSpc>
              <a:buNone/>
            </a:pPr>
            <a:r>
              <a:rPr lang="en-US" sz="2000" dirty="0">
                <a:solidFill>
                  <a:srgbClr val="1F2A37"/>
                </a:solidFill>
                <a:latin typeface="Calibri" pitchFamily="34" charset="0"/>
                <a:ea typeface="Calibri" pitchFamily="34" charset="-122"/>
                <a:cs typeface="Calibri" pitchFamily="34" charset="-120"/>
              </a:rPr>
              <a:t>everyone must put in at least a minimum, like a tax. Big Firm at least 15, Startup at least 9 (60% of your tokens). You can still put in more if you want, just not less.</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411480"/>
            <a:ext cx="10972800" cy="320040"/>
          </a:xfrm>
          <a:prstGeom prst="rect">
            <a:avLst/>
          </a:prstGeom>
          <a:noFill/>
          <a:ln/>
        </p:spPr>
        <p:txBody>
          <a:bodyPr wrap="square" lIns="0" tIns="0" rIns="0" bIns="0" rtlCol="0" anchor="ctr"/>
          <a:lstStyle/>
          <a:p>
            <a:pPr indent="0" marL="0">
              <a:buNone/>
            </a:pPr>
            <a:r>
              <a:rPr lang="en-US" sz="1200" b="1" spc="300" kern="0" dirty="0">
                <a:solidFill>
                  <a:srgbClr val="B9800B"/>
                </a:solidFill>
                <a:latin typeface="Calibri" pitchFamily="34" charset="0"/>
                <a:ea typeface="Calibri" pitchFamily="34" charset="-122"/>
                <a:cs typeface="Calibri" pitchFamily="34" charset="-120"/>
              </a:rPr>
              <a:t>DURING THE GAME · ROUND 7</a:t>
            </a:r>
            <a:endParaRPr lang="en-US" sz="1200" dirty="0"/>
          </a:p>
        </p:txBody>
      </p:sp>
      <p:sp>
        <p:nvSpPr>
          <p:cNvPr id="3" name="Text 1"/>
          <p:cNvSpPr txBox="1"/>
          <p:nvPr/>
        </p:nvSpPr>
        <p:spPr>
          <a:xfrm>
            <a:off x="640080" y="713232"/>
            <a:ext cx="10972800" cy="822960"/>
          </a:xfrm>
          <a:prstGeom prst="rect">
            <a:avLst/>
          </a:prstGeom>
          <a:noFill/>
          <a:ln/>
        </p:spPr>
        <p:txBody>
          <a:bodyPr wrap="square" lIns="0" tIns="0" rIns="0" bIns="0" rtlCol="0" anchor="ctr"/>
          <a:lstStyle/>
          <a:p>
            <a:pPr indent="0" marL="0">
              <a:buNone/>
            </a:pPr>
            <a:r>
              <a:rPr lang="en-US" sz="3200" b="1" dirty="0">
                <a:solidFill>
                  <a:srgbClr val="002D62"/>
                </a:solidFill>
                <a:latin typeface="Cambria" pitchFamily="34" charset="0"/>
                <a:ea typeface="Cambria" pitchFamily="34" charset="-122"/>
                <a:cs typeface="Cambria" pitchFamily="34" charset="-120"/>
              </a:rPr>
              <a:t>Round 7: Rules off</a:t>
            </a:r>
            <a:endParaRPr lang="en-US" sz="3200" dirty="0"/>
          </a:p>
        </p:txBody>
      </p:sp>
      <p:sp>
        <p:nvSpPr>
          <p:cNvPr id="4" name="Text 2"/>
          <p:cNvSpPr txBox="1"/>
          <p:nvPr/>
        </p:nvSpPr>
        <p:spPr>
          <a:xfrm>
            <a:off x="640080" y="6400800"/>
            <a:ext cx="7315200" cy="274320"/>
          </a:xfrm>
          <a:prstGeom prst="rect">
            <a:avLst/>
          </a:prstGeom>
          <a:noFill/>
          <a:ln/>
        </p:spPr>
        <p:txBody>
          <a:bodyPr wrap="square" lIns="0" tIns="0" rIns="0" bIns="0" rtlCol="0" anchor="ctr"/>
          <a:lstStyle/>
          <a:p>
            <a:pPr indent="0" marL="0">
              <a:buNone/>
            </a:pPr>
            <a:r>
              <a:rPr lang="en-US" sz="1000" b="1" spc="200" kern="0" dirty="0">
                <a:solidFill>
                  <a:srgbClr val="B9800B"/>
                </a:solidFill>
                <a:latin typeface="Calibri" pitchFamily="34" charset="0"/>
                <a:ea typeface="Calibri" pitchFamily="34" charset="-122"/>
                <a:cs typeface="Calibri" pitchFamily="34" charset="-120"/>
              </a:rPr>
              <a:t>THE CONTRIBUTION GAME  ·  ECON 2103</a:t>
            </a:r>
            <a:endParaRPr lang="en-US" sz="1000" dirty="0"/>
          </a:p>
        </p:txBody>
      </p:sp>
      <p:sp>
        <p:nvSpPr>
          <p:cNvPr id="5" name="Shape 3"/>
          <p:cNvSpPr/>
          <p:nvPr/>
        </p:nvSpPr>
        <p:spPr>
          <a:xfrm>
            <a:off x="11018520" y="6446520"/>
            <a:ext cx="566928" cy="109728"/>
          </a:xfrm>
          <a:prstGeom prst="roundRect">
            <a:avLst>
              <a:gd name="adj" fmla="val 50000"/>
            </a:avLst>
          </a:prstGeom>
          <a:solidFill>
            <a:srgbClr val="F2A900"/>
          </a:solidFill>
          <a:ln/>
        </p:spPr>
      </p:sp>
      <p:sp>
        <p:nvSpPr>
          <p:cNvPr id="6" name="Shape 4"/>
          <p:cNvSpPr/>
          <p:nvPr/>
        </p:nvSpPr>
        <p:spPr>
          <a:xfrm>
            <a:off x="640080" y="2103120"/>
            <a:ext cx="1737360" cy="1737360"/>
          </a:xfrm>
          <a:prstGeom prst="ellipse">
            <a:avLst/>
          </a:prstGeom>
          <a:solidFill>
            <a:srgbClr val="FBF1D9"/>
          </a:solidFill>
          <a:ln w="31750">
            <a:solidFill>
              <a:srgbClr val="F2A900"/>
            </a:solidFill>
            <a:prstDash val="solid"/>
          </a:ln>
        </p:spPr>
      </p:sp>
      <p:sp>
        <p:nvSpPr>
          <p:cNvPr id="7" name="Text 5"/>
          <p:cNvSpPr txBox="1"/>
          <p:nvPr/>
        </p:nvSpPr>
        <p:spPr>
          <a:xfrm>
            <a:off x="640080" y="2176272"/>
            <a:ext cx="1737360" cy="1572768"/>
          </a:xfrm>
          <a:prstGeom prst="rect">
            <a:avLst/>
          </a:prstGeom>
          <a:noFill/>
          <a:ln/>
        </p:spPr>
        <p:txBody>
          <a:bodyPr wrap="square" lIns="0" tIns="0" rIns="0" bIns="0" rtlCol="0" anchor="ctr"/>
          <a:lstStyle/>
          <a:p>
            <a:pPr algn="ctr" indent="0" marL="0">
              <a:buNone/>
            </a:pPr>
            <a:r>
              <a:rPr lang="en-US" sz="6400" b="1" dirty="0">
                <a:solidFill>
                  <a:srgbClr val="B9800B"/>
                </a:solidFill>
                <a:latin typeface="Cambria" pitchFamily="34" charset="0"/>
                <a:ea typeface="Cambria" pitchFamily="34" charset="-122"/>
                <a:cs typeface="Cambria" pitchFamily="34" charset="-120"/>
              </a:rPr>
              <a:t>7</a:t>
            </a:r>
            <a:endParaRPr lang="en-US" sz="6400" dirty="0"/>
          </a:p>
        </p:txBody>
      </p:sp>
      <p:sp>
        <p:nvSpPr>
          <p:cNvPr id="8" name="Text 6"/>
          <p:cNvSpPr txBox="1"/>
          <p:nvPr/>
        </p:nvSpPr>
        <p:spPr>
          <a:xfrm>
            <a:off x="2743200" y="2011680"/>
            <a:ext cx="8549640" cy="3931920"/>
          </a:xfrm>
          <a:prstGeom prst="rect">
            <a:avLst/>
          </a:prstGeom>
          <a:noFill/>
          <a:ln/>
        </p:spPr>
        <p:txBody>
          <a:bodyPr wrap="square" lIns="0" tIns="0" rIns="0" bIns="0" rtlCol="0" anchor="t"/>
          <a:lstStyle/>
          <a:p>
            <a:pPr indent="0" marL="0">
              <a:lnSpc>
                <a:spcPct val="130000"/>
              </a:lnSpc>
              <a:buNone/>
            </a:pPr>
            <a:r>
              <a:rPr lang="en-US" sz="2000" dirty="0">
                <a:solidFill>
                  <a:srgbClr val="1F2A37"/>
                </a:solidFill>
                <a:latin typeface="Calibri" pitchFamily="34" charset="0"/>
                <a:ea typeface="Calibri" pitchFamily="34" charset="-122"/>
                <a:cs typeface="Calibri" pitchFamily="34" charset="-120"/>
              </a:rPr>
              <a:t>All special rules are gone. Back to fully secret, on-your-own choices in the cup, just like the first round. Do whatever scores you the most.</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2026-09-15T20:19:53Z</dcterms:created>
  <dcterms:modified xsi:type="dcterms:W3CDTF">2026-09-15T20:19:53Z</dcterms:modified>
</cp:coreProperties>
</file>