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Two-person activity. Students build a coffee shop on the website, find the output with the lowest average cost per cup, then compare sizes to discover the long-run cost curve.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it as a real decision with a partner. 'Lowest cost per cup' = average total cost (ATC).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ATC = TFC/Q + (a + b·Q). AFC falls, the per-cup term rises; the sum is the U. Everything on the menu moves one or both pieces.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Don't read all — point out that every item adds to fixed cost (TFC), a bigger number for a bigger shop to divide over its cups. The roaster is the gateway to the cheapest beans (Part 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move the per-cup side (branches add fixed cost too). Automation = fixed-for-variable swap; have them reason about break-even volume. Extra branches is the built-in diseconomies lever.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it live once on the projector before turning students loose.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average total cost (ATC): AFC falls, per-cup term rises, sum is the U. The open circle marks the minimum.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envelope is the lower boundary of the short-run curves. Minimum = MES; it rises again at the chain because of the coordination cost built into extra branches.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~10–12 min to build and decide, then 5–8 min share-out. Push them to justify size with the curve, not a hunch.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the four terms to the shapes: falling part = economies of scale, trough = MES, rising part = diseconomies, lower edge = LRAC. Bridges to minimum efficient scale and market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0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645920"/>
            <a:ext cx="4114800" cy="4114800"/>
          </a:xfrm>
          <a:prstGeom prst="ellipse">
            <a:avLst/>
          </a:prstGeom>
          <a:solidFill>
            <a:srgbClr val="1B4079"/>
          </a:solidFill>
          <a:ln/>
        </p:spPr>
      </p:sp>
      <p:sp>
        <p:nvSpPr>
          <p:cNvPr id="3" name="Shape 1"/>
          <p:cNvSpPr/>
          <p:nvPr/>
        </p:nvSpPr>
        <p:spPr>
          <a:xfrm>
            <a:off x="11247120" y="4754880"/>
            <a:ext cx="2926080" cy="2926080"/>
          </a:xfrm>
          <a:prstGeom prst="ellipse">
            <a:avLst/>
          </a:prstGeom>
          <a:solidFill>
            <a:srgbClr val="1B4079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 2103 · UNIT 2 · IN-CLASS ACTIVITY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01168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Build-Your-Own Coffee Shop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34290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DD9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big should you build?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52120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DB2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Long-Run Cost &amp; Economies of Scale   ·   Dr. Ke Lyu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SETUP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mission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640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and a partner open a coffee shop.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find the size with the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cost per cup.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7589520" y="164592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18120" y="1920240"/>
            <a:ext cx="457200" cy="457200"/>
          </a:xfrm>
          <a:prstGeom prst="ellipse">
            <a:avLst/>
          </a:prstGeom>
          <a:solidFill>
            <a:srgbClr val="12305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81812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503920" y="19202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shop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7589520" y="278892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18120" y="3063240"/>
            <a:ext cx="457200" cy="457200"/>
          </a:xfrm>
          <a:prstGeom prst="ellipse">
            <a:avLst/>
          </a:prstGeom>
          <a:solidFill>
            <a:srgbClr val="12305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81812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8503920" y="30632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cost curve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7589520" y="393192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18120" y="4206240"/>
            <a:ext cx="457200" cy="457200"/>
          </a:xfrm>
          <a:prstGeom prst="ellipse">
            <a:avLst/>
          </a:prstGeom>
          <a:solidFill>
            <a:srgbClr val="1230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8181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8503920" y="42062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size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548640" y="4297680"/>
            <a:ext cx="6400800" cy="1097280"/>
          </a:xfrm>
          <a:prstGeom prst="roundRect">
            <a:avLst>
              <a:gd name="adj" fmla="val 8333"/>
            </a:avLst>
          </a:prstGeom>
          <a:solidFill>
            <a:srgbClr val="FBF3DD"/>
          </a:solidFill>
          <a:ln w="12700">
            <a:solidFill>
              <a:srgbClr val="E7D9B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2976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in pairs.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it, decide, defend it.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RULE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cost is one of two kinds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9050">
            <a:solidFill>
              <a:srgbClr val="DCE4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1248" y="1965960"/>
            <a:ext cx="457200" cy="457200"/>
          </a:xfrm>
          <a:prstGeom prst="ellipse">
            <a:avLst/>
          </a:prstGeom>
          <a:solidFill>
            <a:srgbClr val="1230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463040" y="194767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Fixed cost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60604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no matter what — rent, machines, staff.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493008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Shrinks per cup as you sell more.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45352" y="169164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9050">
            <a:solidFill>
              <a:srgbClr val="DCE4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37960" y="1965960"/>
            <a:ext cx="457200" cy="457200"/>
          </a:xfrm>
          <a:prstGeom prst="ellipse">
            <a:avLst/>
          </a:prstGeom>
          <a:solidFill>
            <a:srgbClr val="9A6F1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159752" y="194767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9A6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Per-cup cost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260604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on every cup — beans, milk, cup.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3493008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Creeps up as you get busy.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297680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1230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per cup  =  Fixed cost ÷ cups  +  per-cup cost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50292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DD9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falls, per-cup rises  →  a U-shaped curve.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MENU · PART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can buy — fixed costs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once. Bigger shop = bigger bill to spread.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55778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Storefront rent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$50–$500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Espresso machine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$20–$100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Baristas / shift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 each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Roasting workshop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$400 · unlocks cheapest beans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/ app ordering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$30–$150</a:t>
            </a:r>
            <a:endParaRPr lang="en-US" dirty="0"/>
          </a:p>
        </p:txBody>
      </p:sp>
      <p:sp>
        <p:nvSpPr>
          <p:cNvPr id="6" name="Text 4"/>
          <p:cNvSpPr txBox="1"/>
          <p:nvPr/>
        </p:nvSpPr>
        <p:spPr>
          <a:xfrm>
            <a:off x="6309360" y="2011680"/>
            <a:ext cx="55778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Aux equipment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$40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Fit-out / seating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$40–$100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training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$100–$250
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&amp; membership   </a:t>
            </a:r>
            <a:pPr indent="0" marL="0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MENU · PART 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Per-cup choices — and the trade-offs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Bean sourcing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3566160" y="16459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$0.85 → Bulk $0.65 → Direct $0.50/cup.  </a:t>
            </a:r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bigger, pay less.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7432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Baristas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7432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hands  →  </a:t>
            </a:r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per-cup cost rises slower.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548640" y="384048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84048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A6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Automation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566160" y="38404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$200 fixed  →  −$0.10/cup.  </a:t>
            </a:r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Worth it only at high volume.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548640" y="493776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AF0F8"/>
          </a:solidFill>
          <a:ln w="12700">
            <a:solidFill>
              <a:srgbClr val="DCE4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9377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4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 branches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493776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+$300 &amp; +$0.10/cup.  </a:t>
            </a:r>
            <a:pPr indent="0" marL="0">
              <a:buNone/>
            </a:pPr>
            <a:r>
              <a:rPr lang="en-US" sz="1650" dirty="0">
                <a:solidFill>
                  <a:srgbClr val="1F2A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too fast → cost per cup RISES.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the Cost Builder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1783080"/>
            <a:ext cx="457200" cy="45720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9436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7830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preset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build your own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594360" y="2624328"/>
            <a:ext cx="457200" cy="45720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2624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62432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cost table</a:t>
            </a:r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94360" y="3465576"/>
            <a:ext cx="457200" cy="45720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9436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465576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bottom of the U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lowest cost/cup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594360" y="4306824"/>
            <a:ext cx="457200" cy="45720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4360" y="43068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4306824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the curve</a:t>
            </a:r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594360" y="5148072"/>
            <a:ext cx="457200" cy="45720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4360" y="51480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5148072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→ envelope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shops</a:t>
            </a:r>
            <a:endParaRPr lang="en-US" dirty="0"/>
          </a:p>
        </p:txBody>
      </p:sp>
      <p:pic>
        <p:nvPicPr>
          <p:cNvPr id="19" name="Image 0" descr="/tmp/claude-0/-home-claude/d46fede8-7575-557e-a5f1-502f21a47461/scratchpad/img_single_ch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920240"/>
            <a:ext cx="5486400" cy="2779776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6309360" y="4754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&amp; curve update as you choose.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SEE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U-shaped cost curve</a:t>
            </a:r>
            <a:endParaRPr lang="en-US" sz="3200" dirty="0"/>
          </a:p>
        </p:txBody>
      </p:sp>
      <p:pic>
        <p:nvPicPr>
          <p:cNvPr id="4" name="Image 0" descr="/tmp/claude-0/-home-claude/d46fede8-7575-557e-a5f1-502f21a47461/scratchpad/img_single_ch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1783080"/>
            <a:ext cx="5806440" cy="29352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0" y="4800600"/>
            <a:ext cx="5806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shop: lowest ≈ $1.45/cup near 1,600 cups.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10312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cups  →  pricey</a:t>
            </a:r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cups  →  drops fast</a:t>
            </a:r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 →  creeps back up</a:t>
            </a:r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pPr indent="0" marL="0">
              <a:lnSpc>
                <a:spcPct val="10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of the U = most efficient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SHOPS TOGETHER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long-run curve (LRAC)</a:t>
            </a:r>
            <a:endParaRPr lang="en-US" sz="3200" dirty="0"/>
          </a:p>
        </p:txBody>
      </p:sp>
      <p:pic>
        <p:nvPicPr>
          <p:cNvPr id="4" name="Image 0" descr="/tmp/claude-0/-home-claude/d46fede8-7575-557e-a5f1-502f21a47461/scratchpad/img_compare_ch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828800"/>
            <a:ext cx="5897880" cy="29809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852160" y="4892040"/>
            <a:ext cx="5897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Dashed = each shop's short-run ATC. Gold = the envelope.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103120"/>
            <a:ext cx="51206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line = long-run average cost
</a:t>
            </a:r>
            <a:pPr indent="0" marL="0">
              <a:lnSpc>
                <a:spcPct val="10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cheapest cost/cup at any size
</a:t>
            </a:r>
            <a:pPr indent="0" marL="0">
              <a:lnSpc>
                <a:spcPct val="10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= best size (MES)
</a:t>
            </a:r>
            <a:pPr indent="0" marL="0">
              <a:lnSpc>
                <a:spcPct val="10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up = too big
</a:t>
            </a:r>
            <a:pPr indent="0" marL="0">
              <a:lnSpc>
                <a:spcPct val="105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diseconomies (extra branches)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30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24160" y="-1371600"/>
            <a:ext cx="3657600" cy="3657600"/>
          </a:xfrm>
          <a:prstGeom prst="ellipse">
            <a:avLst/>
          </a:prstGeom>
          <a:solidFill>
            <a:srgbClr val="1B4079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7315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0972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 your partner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85800" y="2286000"/>
            <a:ext cx="502920" cy="50292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8580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2402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shop you'd actually open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85800" y="3154680"/>
            <a:ext cx="502920" cy="50292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3154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31089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your lowest cost per cup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85800" y="4023360"/>
            <a:ext cx="502920" cy="502920"/>
          </a:xfrm>
          <a:prstGeom prst="ellipse">
            <a:avLst/>
          </a:prstGeom>
          <a:solidFill>
            <a:srgbClr val="B8862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85800" y="4023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9776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all four → see the envelope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640080" y="5029200"/>
            <a:ext cx="10927080" cy="1188720"/>
          </a:xfrm>
          <a:prstGeom prst="roundRect">
            <a:avLst>
              <a:gd name="adj" fmla="val 7692"/>
            </a:avLst>
          </a:prstGeom>
          <a:solidFill>
            <a:srgbClr val="1B407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5029200"/>
            <a:ext cx="10424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Share:  </a:t>
            </a:r>
            <a:pPr indent="0" marL="0">
              <a:buNone/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size, and why?   Bigger = cheaper?   A branch — worse?   Automation worth it?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0233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JUST DISCOVERED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economics behind it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DCE4E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Economies of scale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1460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per cup falls as you grow.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45352" y="178308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DCE4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19672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A6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Minimum efficient scale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519672" y="251460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size at the lowest cost — the envelope's bottom.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DCE4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8862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4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Diseconomies of scale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3891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big to coordinate → cost rises (extra branches).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45352" y="3657600"/>
            <a:ext cx="53949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DCE4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9672" y="38862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7A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LRAC envelope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519672" y="43891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lower edge of all the short-run curves.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9A6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Lecture 3: the cost advantage of scale is why a few big firms can dominate.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2026-10-13T16:09:29Z</dcterms:created>
  <dcterms:modified xsi:type="dcterms:W3CDTF">2026-10-13T16:09:29Z</dcterms:modified>
</cp:coreProperties>
</file>